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302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presProps" Target="pres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viewProps" Target="viewProps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theme" Target="theme/theme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tableStyles" Target="tableStyles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CC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CC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CC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CC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87339" y="1586484"/>
            <a:ext cx="3744341" cy="525926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-389" y="1524"/>
            <a:ext cx="8411845" cy="6845934"/>
          </a:xfrm>
          <a:custGeom>
            <a:avLst/>
            <a:gdLst/>
            <a:ahLst/>
            <a:cxnLst/>
            <a:rect l="l" t="t" r="r" b="b"/>
            <a:pathLst>
              <a:path w="8411845" h="6845934">
                <a:moveTo>
                  <a:pt x="0" y="0"/>
                </a:moveTo>
                <a:lnTo>
                  <a:pt x="69616" y="229"/>
                </a:lnTo>
                <a:lnTo>
                  <a:pt x="139099" y="917"/>
                </a:lnTo>
                <a:lnTo>
                  <a:pt x="208445" y="2060"/>
                </a:lnTo>
                <a:lnTo>
                  <a:pt x="277653" y="3658"/>
                </a:lnTo>
                <a:lnTo>
                  <a:pt x="346721" y="5709"/>
                </a:lnTo>
                <a:lnTo>
                  <a:pt x="415645" y="8211"/>
                </a:lnTo>
                <a:lnTo>
                  <a:pt x="484425" y="11162"/>
                </a:lnTo>
                <a:lnTo>
                  <a:pt x="553057" y="14560"/>
                </a:lnTo>
                <a:lnTo>
                  <a:pt x="621540" y="18404"/>
                </a:lnTo>
                <a:lnTo>
                  <a:pt x="689872" y="22692"/>
                </a:lnTo>
                <a:lnTo>
                  <a:pt x="758050" y="27422"/>
                </a:lnTo>
                <a:lnTo>
                  <a:pt x="826072" y="32592"/>
                </a:lnTo>
                <a:lnTo>
                  <a:pt x="893937" y="38200"/>
                </a:lnTo>
                <a:lnTo>
                  <a:pt x="961641" y="44246"/>
                </a:lnTo>
                <a:lnTo>
                  <a:pt x="1029183" y="50727"/>
                </a:lnTo>
                <a:lnTo>
                  <a:pt x="1096561" y="57641"/>
                </a:lnTo>
                <a:lnTo>
                  <a:pt x="1163772" y="64986"/>
                </a:lnTo>
                <a:lnTo>
                  <a:pt x="1230814" y="72761"/>
                </a:lnTo>
                <a:lnTo>
                  <a:pt x="1297685" y="80964"/>
                </a:lnTo>
                <a:lnTo>
                  <a:pt x="1364384" y="89594"/>
                </a:lnTo>
                <a:lnTo>
                  <a:pt x="1430907" y="98648"/>
                </a:lnTo>
                <a:lnTo>
                  <a:pt x="1497252" y="108125"/>
                </a:lnTo>
                <a:lnTo>
                  <a:pt x="1563418" y="118022"/>
                </a:lnTo>
                <a:lnTo>
                  <a:pt x="1629403" y="128339"/>
                </a:lnTo>
                <a:lnTo>
                  <a:pt x="1695203" y="139073"/>
                </a:lnTo>
                <a:lnTo>
                  <a:pt x="1760817" y="150223"/>
                </a:lnTo>
                <a:lnTo>
                  <a:pt x="1826243" y="161787"/>
                </a:lnTo>
                <a:lnTo>
                  <a:pt x="1891479" y="173763"/>
                </a:lnTo>
                <a:lnTo>
                  <a:pt x="1956522" y="186150"/>
                </a:lnTo>
                <a:lnTo>
                  <a:pt x="2021370" y="198945"/>
                </a:lnTo>
                <a:lnTo>
                  <a:pt x="2086022" y="212147"/>
                </a:lnTo>
                <a:lnTo>
                  <a:pt x="2150474" y="225754"/>
                </a:lnTo>
                <a:lnTo>
                  <a:pt x="2214725" y="239764"/>
                </a:lnTo>
                <a:lnTo>
                  <a:pt x="2278773" y="254176"/>
                </a:lnTo>
                <a:lnTo>
                  <a:pt x="2342615" y="268988"/>
                </a:lnTo>
                <a:lnTo>
                  <a:pt x="2406250" y="284198"/>
                </a:lnTo>
                <a:lnTo>
                  <a:pt x="2469674" y="299804"/>
                </a:lnTo>
                <a:lnTo>
                  <a:pt x="2532887" y="315805"/>
                </a:lnTo>
                <a:lnTo>
                  <a:pt x="2595885" y="332199"/>
                </a:lnTo>
                <a:lnTo>
                  <a:pt x="2658667" y="348983"/>
                </a:lnTo>
                <a:lnTo>
                  <a:pt x="2721231" y="366157"/>
                </a:lnTo>
                <a:lnTo>
                  <a:pt x="2783573" y="383718"/>
                </a:lnTo>
                <a:lnTo>
                  <a:pt x="2845693" y="401666"/>
                </a:lnTo>
                <a:lnTo>
                  <a:pt x="2907588" y="419997"/>
                </a:lnTo>
                <a:lnTo>
                  <a:pt x="2969256" y="438710"/>
                </a:lnTo>
                <a:lnTo>
                  <a:pt x="3030694" y="457804"/>
                </a:lnTo>
                <a:lnTo>
                  <a:pt x="3091901" y="477276"/>
                </a:lnTo>
                <a:lnTo>
                  <a:pt x="3152874" y="497125"/>
                </a:lnTo>
                <a:lnTo>
                  <a:pt x="3213611" y="517350"/>
                </a:lnTo>
                <a:lnTo>
                  <a:pt x="3274110" y="537948"/>
                </a:lnTo>
                <a:lnTo>
                  <a:pt x="3334369" y="558917"/>
                </a:lnTo>
                <a:lnTo>
                  <a:pt x="3394386" y="580257"/>
                </a:lnTo>
                <a:lnTo>
                  <a:pt x="3454158" y="601964"/>
                </a:lnTo>
                <a:lnTo>
                  <a:pt x="3513683" y="624038"/>
                </a:lnTo>
                <a:lnTo>
                  <a:pt x="3572960" y="646477"/>
                </a:lnTo>
                <a:lnTo>
                  <a:pt x="3631985" y="669278"/>
                </a:lnTo>
                <a:lnTo>
                  <a:pt x="3690757" y="692441"/>
                </a:lnTo>
                <a:lnTo>
                  <a:pt x="3749274" y="715962"/>
                </a:lnTo>
                <a:lnTo>
                  <a:pt x="3807534" y="739842"/>
                </a:lnTo>
                <a:lnTo>
                  <a:pt x="3865534" y="764077"/>
                </a:lnTo>
                <a:lnTo>
                  <a:pt x="3923272" y="788666"/>
                </a:lnTo>
                <a:lnTo>
                  <a:pt x="3980746" y="813607"/>
                </a:lnTo>
                <a:lnTo>
                  <a:pt x="4037954" y="838899"/>
                </a:lnTo>
                <a:lnTo>
                  <a:pt x="4094893" y="864540"/>
                </a:lnTo>
                <a:lnTo>
                  <a:pt x="4151562" y="890528"/>
                </a:lnTo>
                <a:lnTo>
                  <a:pt x="4207959" y="916860"/>
                </a:lnTo>
                <a:lnTo>
                  <a:pt x="4264080" y="943537"/>
                </a:lnTo>
                <a:lnTo>
                  <a:pt x="4319925" y="970555"/>
                </a:lnTo>
                <a:lnTo>
                  <a:pt x="4375490" y="997913"/>
                </a:lnTo>
                <a:lnTo>
                  <a:pt x="4430774" y="1025609"/>
                </a:lnTo>
                <a:lnTo>
                  <a:pt x="4485775" y="1053642"/>
                </a:lnTo>
                <a:lnTo>
                  <a:pt x="4540490" y="1082009"/>
                </a:lnTo>
                <a:lnTo>
                  <a:pt x="4594917" y="1110709"/>
                </a:lnTo>
                <a:lnTo>
                  <a:pt x="4649054" y="1139740"/>
                </a:lnTo>
                <a:lnTo>
                  <a:pt x="4702899" y="1169101"/>
                </a:lnTo>
                <a:lnTo>
                  <a:pt x="4756450" y="1198789"/>
                </a:lnTo>
                <a:lnTo>
                  <a:pt x="4809705" y="1228803"/>
                </a:lnTo>
                <a:lnTo>
                  <a:pt x="4862660" y="1259142"/>
                </a:lnTo>
                <a:lnTo>
                  <a:pt x="4915315" y="1289802"/>
                </a:lnTo>
                <a:lnTo>
                  <a:pt x="4967667" y="1320783"/>
                </a:lnTo>
                <a:lnTo>
                  <a:pt x="5019714" y="1352083"/>
                </a:lnTo>
                <a:lnTo>
                  <a:pt x="5071453" y="1383700"/>
                </a:lnTo>
                <a:lnTo>
                  <a:pt x="5122883" y="1415632"/>
                </a:lnTo>
                <a:lnTo>
                  <a:pt x="5174002" y="1447878"/>
                </a:lnTo>
                <a:lnTo>
                  <a:pt x="5224806" y="1480436"/>
                </a:lnTo>
                <a:lnTo>
                  <a:pt x="5275295" y="1513303"/>
                </a:lnTo>
                <a:lnTo>
                  <a:pt x="5325466" y="1546479"/>
                </a:lnTo>
                <a:lnTo>
                  <a:pt x="5375316" y="1579961"/>
                </a:lnTo>
                <a:lnTo>
                  <a:pt x="5424844" y="1613748"/>
                </a:lnTo>
                <a:lnTo>
                  <a:pt x="5474047" y="1647838"/>
                </a:lnTo>
                <a:lnTo>
                  <a:pt x="5522924" y="1682229"/>
                </a:lnTo>
                <a:lnTo>
                  <a:pt x="5571471" y="1716920"/>
                </a:lnTo>
                <a:lnTo>
                  <a:pt x="5619688" y="1751908"/>
                </a:lnTo>
                <a:lnTo>
                  <a:pt x="5667571" y="1787192"/>
                </a:lnTo>
                <a:lnTo>
                  <a:pt x="5715119" y="1822770"/>
                </a:lnTo>
                <a:lnTo>
                  <a:pt x="5762329" y="1858641"/>
                </a:lnTo>
                <a:lnTo>
                  <a:pt x="5809199" y="1894802"/>
                </a:lnTo>
                <a:lnTo>
                  <a:pt x="5855728" y="1931252"/>
                </a:lnTo>
                <a:lnTo>
                  <a:pt x="5901912" y="1967989"/>
                </a:lnTo>
                <a:lnTo>
                  <a:pt x="5947750" y="2005012"/>
                </a:lnTo>
                <a:lnTo>
                  <a:pt x="5993240" y="2042318"/>
                </a:lnTo>
                <a:lnTo>
                  <a:pt x="6038379" y="2079906"/>
                </a:lnTo>
                <a:lnTo>
                  <a:pt x="6083166" y="2117774"/>
                </a:lnTo>
                <a:lnTo>
                  <a:pt x="6127597" y="2155920"/>
                </a:lnTo>
                <a:lnTo>
                  <a:pt x="6171671" y="2194343"/>
                </a:lnTo>
                <a:lnTo>
                  <a:pt x="6215387" y="2233041"/>
                </a:lnTo>
                <a:lnTo>
                  <a:pt x="6258740" y="2272011"/>
                </a:lnTo>
                <a:lnTo>
                  <a:pt x="6301731" y="2311253"/>
                </a:lnTo>
                <a:lnTo>
                  <a:pt x="6344355" y="2350765"/>
                </a:lnTo>
                <a:lnTo>
                  <a:pt x="6386612" y="2390544"/>
                </a:lnTo>
                <a:lnTo>
                  <a:pt x="6428498" y="2430589"/>
                </a:lnTo>
                <a:lnTo>
                  <a:pt x="6470013" y="2470898"/>
                </a:lnTo>
                <a:lnTo>
                  <a:pt x="6511153" y="2511470"/>
                </a:lnTo>
                <a:lnTo>
                  <a:pt x="6551916" y="2552302"/>
                </a:lnTo>
                <a:lnTo>
                  <a:pt x="6592301" y="2593393"/>
                </a:lnTo>
                <a:lnTo>
                  <a:pt x="6632304" y="2634742"/>
                </a:lnTo>
                <a:lnTo>
                  <a:pt x="6671925" y="2676346"/>
                </a:lnTo>
                <a:lnTo>
                  <a:pt x="6711161" y="2718203"/>
                </a:lnTo>
                <a:lnTo>
                  <a:pt x="6750009" y="2760313"/>
                </a:lnTo>
                <a:lnTo>
                  <a:pt x="6788467" y="2802672"/>
                </a:lnTo>
                <a:lnTo>
                  <a:pt x="6826534" y="2845280"/>
                </a:lnTo>
                <a:lnTo>
                  <a:pt x="6864207" y="2888134"/>
                </a:lnTo>
                <a:lnTo>
                  <a:pt x="6901484" y="2931233"/>
                </a:lnTo>
                <a:lnTo>
                  <a:pt x="6938363" y="2974576"/>
                </a:lnTo>
                <a:lnTo>
                  <a:pt x="6974841" y="3018159"/>
                </a:lnTo>
                <a:lnTo>
                  <a:pt x="7010917" y="3061983"/>
                </a:lnTo>
                <a:lnTo>
                  <a:pt x="7046588" y="3106043"/>
                </a:lnTo>
                <a:lnTo>
                  <a:pt x="7081853" y="3150340"/>
                </a:lnTo>
                <a:lnTo>
                  <a:pt x="7116708" y="3194872"/>
                </a:lnTo>
                <a:lnTo>
                  <a:pt x="7151152" y="3239635"/>
                </a:lnTo>
                <a:lnTo>
                  <a:pt x="7185183" y="3284630"/>
                </a:lnTo>
                <a:lnTo>
                  <a:pt x="7218798" y="3329853"/>
                </a:lnTo>
                <a:lnTo>
                  <a:pt x="7251996" y="3375304"/>
                </a:lnTo>
                <a:lnTo>
                  <a:pt x="7284773" y="3420980"/>
                </a:lnTo>
                <a:lnTo>
                  <a:pt x="7317129" y="3466880"/>
                </a:lnTo>
                <a:lnTo>
                  <a:pt x="7349061" y="3513001"/>
                </a:lnTo>
                <a:lnTo>
                  <a:pt x="7380566" y="3559343"/>
                </a:lnTo>
                <a:lnTo>
                  <a:pt x="7411642" y="3605904"/>
                </a:lnTo>
                <a:lnTo>
                  <a:pt x="7442288" y="3652681"/>
                </a:lnTo>
                <a:lnTo>
                  <a:pt x="7472502" y="3699672"/>
                </a:lnTo>
                <a:lnTo>
                  <a:pt x="7502280" y="3746877"/>
                </a:lnTo>
                <a:lnTo>
                  <a:pt x="7531621" y="3794294"/>
                </a:lnTo>
                <a:lnTo>
                  <a:pt x="7560523" y="3841920"/>
                </a:lnTo>
                <a:lnTo>
                  <a:pt x="7588983" y="3889753"/>
                </a:lnTo>
                <a:lnTo>
                  <a:pt x="7616999" y="3937793"/>
                </a:lnTo>
                <a:lnTo>
                  <a:pt x="7644570" y="3986037"/>
                </a:lnTo>
                <a:lnTo>
                  <a:pt x="7671693" y="4034484"/>
                </a:lnTo>
                <a:lnTo>
                  <a:pt x="7698365" y="4083132"/>
                </a:lnTo>
                <a:lnTo>
                  <a:pt x="7724586" y="4131978"/>
                </a:lnTo>
                <a:lnTo>
                  <a:pt x="7750351" y="4181022"/>
                </a:lnTo>
                <a:lnTo>
                  <a:pt x="7775661" y="4230261"/>
                </a:lnTo>
                <a:lnTo>
                  <a:pt x="7800511" y="4279694"/>
                </a:lnTo>
                <a:lnTo>
                  <a:pt x="7824900" y="4329319"/>
                </a:lnTo>
                <a:lnTo>
                  <a:pt x="7848827" y="4379135"/>
                </a:lnTo>
                <a:lnTo>
                  <a:pt x="7872288" y="4429138"/>
                </a:lnTo>
                <a:lnTo>
                  <a:pt x="7895281" y="4479329"/>
                </a:lnTo>
                <a:lnTo>
                  <a:pt x="7917805" y="4529704"/>
                </a:lnTo>
                <a:lnTo>
                  <a:pt x="7939857" y="4580263"/>
                </a:lnTo>
                <a:lnTo>
                  <a:pt x="7961435" y="4631003"/>
                </a:lnTo>
                <a:lnTo>
                  <a:pt x="7982537" y="4681922"/>
                </a:lnTo>
                <a:lnTo>
                  <a:pt x="8003161" y="4733020"/>
                </a:lnTo>
                <a:lnTo>
                  <a:pt x="8023304" y="4784294"/>
                </a:lnTo>
                <a:lnTo>
                  <a:pt x="8042964" y="4835742"/>
                </a:lnTo>
                <a:lnTo>
                  <a:pt x="8062140" y="4887362"/>
                </a:lnTo>
                <a:lnTo>
                  <a:pt x="8080829" y="4939154"/>
                </a:lnTo>
                <a:lnTo>
                  <a:pt x="8099029" y="4991114"/>
                </a:lnTo>
                <a:lnTo>
                  <a:pt x="8116737" y="5043242"/>
                </a:lnTo>
                <a:lnTo>
                  <a:pt x="8133952" y="5095536"/>
                </a:lnTo>
                <a:lnTo>
                  <a:pt x="8150672" y="5147993"/>
                </a:lnTo>
                <a:lnTo>
                  <a:pt x="8166894" y="5200612"/>
                </a:lnTo>
                <a:lnTo>
                  <a:pt x="8182615" y="5253392"/>
                </a:lnTo>
                <a:lnTo>
                  <a:pt x="8197835" y="5306330"/>
                </a:lnTo>
                <a:lnTo>
                  <a:pt x="8212550" y="5359425"/>
                </a:lnTo>
                <a:lnTo>
                  <a:pt x="8226759" y="5412675"/>
                </a:lnTo>
                <a:lnTo>
                  <a:pt x="8240460" y="5466078"/>
                </a:lnTo>
                <a:lnTo>
                  <a:pt x="8253649" y="5519633"/>
                </a:lnTo>
                <a:lnTo>
                  <a:pt x="8266326" y="5573337"/>
                </a:lnTo>
                <a:lnTo>
                  <a:pt x="8278488" y="5627190"/>
                </a:lnTo>
                <a:lnTo>
                  <a:pt x="8290132" y="5681188"/>
                </a:lnTo>
                <a:lnTo>
                  <a:pt x="8301257" y="5735331"/>
                </a:lnTo>
                <a:lnTo>
                  <a:pt x="8311860" y="5789616"/>
                </a:lnTo>
                <a:lnTo>
                  <a:pt x="8321940" y="5844043"/>
                </a:lnTo>
                <a:lnTo>
                  <a:pt x="8331493" y="5898609"/>
                </a:lnTo>
                <a:lnTo>
                  <a:pt x="8340519" y="5953312"/>
                </a:lnTo>
                <a:lnTo>
                  <a:pt x="8349015" y="6008150"/>
                </a:lnTo>
                <a:lnTo>
                  <a:pt x="8356977" y="6063123"/>
                </a:lnTo>
                <a:lnTo>
                  <a:pt x="8364406" y="6118227"/>
                </a:lnTo>
                <a:lnTo>
                  <a:pt x="8371298" y="6173462"/>
                </a:lnTo>
                <a:lnTo>
                  <a:pt x="8377650" y="6228826"/>
                </a:lnTo>
                <a:lnTo>
                  <a:pt x="8383462" y="6284316"/>
                </a:lnTo>
                <a:lnTo>
                  <a:pt x="8388731" y="6339932"/>
                </a:lnTo>
                <a:lnTo>
                  <a:pt x="8393454" y="6395670"/>
                </a:lnTo>
                <a:lnTo>
                  <a:pt x="8397629" y="6451531"/>
                </a:lnTo>
                <a:lnTo>
                  <a:pt x="8401255" y="6507511"/>
                </a:lnTo>
                <a:lnTo>
                  <a:pt x="8404329" y="6563609"/>
                </a:lnTo>
                <a:lnTo>
                  <a:pt x="8406849" y="6619823"/>
                </a:lnTo>
                <a:lnTo>
                  <a:pt x="8408813" y="6676152"/>
                </a:lnTo>
                <a:lnTo>
                  <a:pt x="8410218" y="6732593"/>
                </a:lnTo>
                <a:lnTo>
                  <a:pt x="8411063" y="6789145"/>
                </a:lnTo>
                <a:lnTo>
                  <a:pt x="8411345" y="6845807"/>
                </a:lnTo>
              </a:path>
            </a:pathLst>
          </a:custGeom>
          <a:ln w="12192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1070" y="57099"/>
            <a:ext cx="7510780" cy="1007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CC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545462"/>
            <a:ext cx="7426959" cy="412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59166" y="6372463"/>
            <a:ext cx="359155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2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9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marker.com/online-test/start/?quiz=xvb599f81f45e07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2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3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2.pn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3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3.png"/><Relationship Id="rId4" Type="http://schemas.openxmlformats.org/officeDocument/2006/relationships/image" Target="../media/image282.png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287.png"/><Relationship Id="rId4" Type="http://schemas.openxmlformats.org/officeDocument/2006/relationships/image" Target="../media/image290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6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5" Type="http://schemas.openxmlformats.org/officeDocument/2006/relationships/image" Target="../media/image300.png"/><Relationship Id="rId4" Type="http://schemas.openxmlformats.org/officeDocument/2006/relationships/image" Target="../media/image299.pn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5" Type="http://schemas.openxmlformats.org/officeDocument/2006/relationships/image" Target="../media/image300.png"/><Relationship Id="rId4" Type="http://schemas.openxmlformats.org/officeDocument/2006/relationships/image" Target="../media/image299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4.png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4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6824" y="13716"/>
            <a:ext cx="8945880" cy="6851015"/>
            <a:chOff x="196824" y="13716"/>
            <a:chExt cx="8945880" cy="68510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2027" y="2709671"/>
              <a:ext cx="5870321" cy="41467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3174" y="1552955"/>
              <a:ext cx="5487670" cy="5305425"/>
            </a:xfrm>
            <a:custGeom>
              <a:avLst/>
              <a:gdLst/>
              <a:ahLst/>
              <a:cxnLst/>
              <a:rect l="l" t="t" r="r" b="b"/>
              <a:pathLst>
                <a:path w="5487670" h="5305425">
                  <a:moveTo>
                    <a:pt x="0" y="0"/>
                  </a:moveTo>
                  <a:lnTo>
                    <a:pt x="53537" y="8226"/>
                  </a:lnTo>
                  <a:lnTo>
                    <a:pt x="106908" y="16783"/>
                  </a:lnTo>
                  <a:lnTo>
                    <a:pt x="160109" y="25668"/>
                  </a:lnTo>
                  <a:lnTo>
                    <a:pt x="213140" y="34880"/>
                  </a:lnTo>
                  <a:lnTo>
                    <a:pt x="265999" y="44418"/>
                  </a:lnTo>
                  <a:lnTo>
                    <a:pt x="318685" y="54280"/>
                  </a:lnTo>
                  <a:lnTo>
                    <a:pt x="371196" y="64465"/>
                  </a:lnTo>
                  <a:lnTo>
                    <a:pt x="423530" y="74971"/>
                  </a:lnTo>
                  <a:lnTo>
                    <a:pt x="475687" y="85797"/>
                  </a:lnTo>
                  <a:lnTo>
                    <a:pt x="527664" y="96941"/>
                  </a:lnTo>
                  <a:lnTo>
                    <a:pt x="579460" y="108403"/>
                  </a:lnTo>
                  <a:lnTo>
                    <a:pt x="631073" y="120179"/>
                  </a:lnTo>
                  <a:lnTo>
                    <a:pt x="682502" y="132269"/>
                  </a:lnTo>
                  <a:lnTo>
                    <a:pt x="733746" y="144672"/>
                  </a:lnTo>
                  <a:lnTo>
                    <a:pt x="784803" y="157386"/>
                  </a:lnTo>
                  <a:lnTo>
                    <a:pt x="835671" y="170409"/>
                  </a:lnTo>
                  <a:lnTo>
                    <a:pt x="886349" y="183741"/>
                  </a:lnTo>
                  <a:lnTo>
                    <a:pt x="936835" y="197379"/>
                  </a:lnTo>
                  <a:lnTo>
                    <a:pt x="987128" y="211321"/>
                  </a:lnTo>
                  <a:lnTo>
                    <a:pt x="1037226" y="225568"/>
                  </a:lnTo>
                  <a:lnTo>
                    <a:pt x="1087128" y="240117"/>
                  </a:lnTo>
                  <a:lnTo>
                    <a:pt x="1136832" y="254966"/>
                  </a:lnTo>
                  <a:lnTo>
                    <a:pt x="1186337" y="270115"/>
                  </a:lnTo>
                  <a:lnTo>
                    <a:pt x="1235641" y="285561"/>
                  </a:lnTo>
                  <a:lnTo>
                    <a:pt x="1284743" y="301304"/>
                  </a:lnTo>
                  <a:lnTo>
                    <a:pt x="1333641" y="317341"/>
                  </a:lnTo>
                  <a:lnTo>
                    <a:pt x="1382334" y="333672"/>
                  </a:lnTo>
                  <a:lnTo>
                    <a:pt x="1430819" y="350294"/>
                  </a:lnTo>
                  <a:lnTo>
                    <a:pt x="1479097" y="367207"/>
                  </a:lnTo>
                  <a:lnTo>
                    <a:pt x="1527164" y="384409"/>
                  </a:lnTo>
                  <a:lnTo>
                    <a:pt x="1575020" y="401898"/>
                  </a:lnTo>
                  <a:lnTo>
                    <a:pt x="1622663" y="419673"/>
                  </a:lnTo>
                  <a:lnTo>
                    <a:pt x="1670091" y="437733"/>
                  </a:lnTo>
                  <a:lnTo>
                    <a:pt x="1717304" y="456076"/>
                  </a:lnTo>
                  <a:lnTo>
                    <a:pt x="1764298" y="474700"/>
                  </a:lnTo>
                  <a:lnTo>
                    <a:pt x="1811074" y="493604"/>
                  </a:lnTo>
                  <a:lnTo>
                    <a:pt x="1857629" y="512787"/>
                  </a:lnTo>
                  <a:lnTo>
                    <a:pt x="1903963" y="532248"/>
                  </a:lnTo>
                  <a:lnTo>
                    <a:pt x="1950072" y="551983"/>
                  </a:lnTo>
                  <a:lnTo>
                    <a:pt x="1995956" y="571993"/>
                  </a:lnTo>
                  <a:lnTo>
                    <a:pt x="2041614" y="592276"/>
                  </a:lnTo>
                  <a:lnTo>
                    <a:pt x="2087043" y="612830"/>
                  </a:lnTo>
                  <a:lnTo>
                    <a:pt x="2132243" y="633654"/>
                  </a:lnTo>
                  <a:lnTo>
                    <a:pt x="2177212" y="654746"/>
                  </a:lnTo>
                  <a:lnTo>
                    <a:pt x="2221947" y="676105"/>
                  </a:lnTo>
                  <a:lnTo>
                    <a:pt x="2266449" y="697729"/>
                  </a:lnTo>
                  <a:lnTo>
                    <a:pt x="2310714" y="719617"/>
                  </a:lnTo>
                  <a:lnTo>
                    <a:pt x="2354743" y="741768"/>
                  </a:lnTo>
                  <a:lnTo>
                    <a:pt x="2398532" y="764180"/>
                  </a:lnTo>
                  <a:lnTo>
                    <a:pt x="2442081" y="786851"/>
                  </a:lnTo>
                  <a:lnTo>
                    <a:pt x="2485388" y="809780"/>
                  </a:lnTo>
                  <a:lnTo>
                    <a:pt x="2528452" y="832966"/>
                  </a:lnTo>
                  <a:lnTo>
                    <a:pt x="2571271" y="856407"/>
                  </a:lnTo>
                  <a:lnTo>
                    <a:pt x="2613843" y="880101"/>
                  </a:lnTo>
                  <a:lnTo>
                    <a:pt x="2656168" y="904048"/>
                  </a:lnTo>
                  <a:lnTo>
                    <a:pt x="2698242" y="928245"/>
                  </a:lnTo>
                  <a:lnTo>
                    <a:pt x="2740066" y="952691"/>
                  </a:lnTo>
                  <a:lnTo>
                    <a:pt x="2781638" y="977385"/>
                  </a:lnTo>
                  <a:lnTo>
                    <a:pt x="2822955" y="1002326"/>
                  </a:lnTo>
                  <a:lnTo>
                    <a:pt x="2864017" y="1027511"/>
                  </a:lnTo>
                  <a:lnTo>
                    <a:pt x="2904821" y="1052939"/>
                  </a:lnTo>
                  <a:lnTo>
                    <a:pt x="2945367" y="1078610"/>
                  </a:lnTo>
                  <a:lnTo>
                    <a:pt x="2985653" y="1104521"/>
                  </a:lnTo>
                  <a:lnTo>
                    <a:pt x="3025677" y="1130670"/>
                  </a:lnTo>
                  <a:lnTo>
                    <a:pt x="3065438" y="1157057"/>
                  </a:lnTo>
                  <a:lnTo>
                    <a:pt x="3104934" y="1183680"/>
                  </a:lnTo>
                  <a:lnTo>
                    <a:pt x="3144164" y="1210538"/>
                  </a:lnTo>
                  <a:lnTo>
                    <a:pt x="3183126" y="1237629"/>
                  </a:lnTo>
                  <a:lnTo>
                    <a:pt x="3221819" y="1264951"/>
                  </a:lnTo>
                  <a:lnTo>
                    <a:pt x="3260241" y="1292503"/>
                  </a:lnTo>
                  <a:lnTo>
                    <a:pt x="3298391" y="1320284"/>
                  </a:lnTo>
                  <a:lnTo>
                    <a:pt x="3336267" y="1348292"/>
                  </a:lnTo>
                  <a:lnTo>
                    <a:pt x="3373867" y="1376525"/>
                  </a:lnTo>
                  <a:lnTo>
                    <a:pt x="3411191" y="1404983"/>
                  </a:lnTo>
                  <a:lnTo>
                    <a:pt x="3448236" y="1433664"/>
                  </a:lnTo>
                  <a:lnTo>
                    <a:pt x="3485001" y="1462566"/>
                  </a:lnTo>
                  <a:lnTo>
                    <a:pt x="3521485" y="1491687"/>
                  </a:lnTo>
                  <a:lnTo>
                    <a:pt x="3557686" y="1521027"/>
                  </a:lnTo>
                  <a:lnTo>
                    <a:pt x="3593602" y="1550584"/>
                  </a:lnTo>
                  <a:lnTo>
                    <a:pt x="3629233" y="1580356"/>
                  </a:lnTo>
                  <a:lnTo>
                    <a:pt x="3664576" y="1610342"/>
                  </a:lnTo>
                  <a:lnTo>
                    <a:pt x="3699629" y="1640541"/>
                  </a:lnTo>
                  <a:lnTo>
                    <a:pt x="3734392" y="1670950"/>
                  </a:lnTo>
                  <a:lnTo>
                    <a:pt x="3768863" y="1701569"/>
                  </a:lnTo>
                  <a:lnTo>
                    <a:pt x="3803041" y="1732396"/>
                  </a:lnTo>
                  <a:lnTo>
                    <a:pt x="3836923" y="1763430"/>
                  </a:lnTo>
                  <a:lnTo>
                    <a:pt x="3870509" y="1794669"/>
                  </a:lnTo>
                  <a:lnTo>
                    <a:pt x="3903796" y="1826111"/>
                  </a:lnTo>
                  <a:lnTo>
                    <a:pt x="3936784" y="1857755"/>
                  </a:lnTo>
                  <a:lnTo>
                    <a:pt x="3969470" y="1889600"/>
                  </a:lnTo>
                  <a:lnTo>
                    <a:pt x="4001854" y="1921645"/>
                  </a:lnTo>
                  <a:lnTo>
                    <a:pt x="4033933" y="1953887"/>
                  </a:lnTo>
                  <a:lnTo>
                    <a:pt x="4065707" y="1986325"/>
                  </a:lnTo>
                  <a:lnTo>
                    <a:pt x="4097173" y="2018958"/>
                  </a:lnTo>
                  <a:lnTo>
                    <a:pt x="4128330" y="2051785"/>
                  </a:lnTo>
                  <a:lnTo>
                    <a:pt x="4159177" y="2084803"/>
                  </a:lnTo>
                  <a:lnTo>
                    <a:pt x="4189712" y="2118011"/>
                  </a:lnTo>
                  <a:lnTo>
                    <a:pt x="4219934" y="2151409"/>
                  </a:lnTo>
                  <a:lnTo>
                    <a:pt x="4249841" y="2184994"/>
                  </a:lnTo>
                  <a:lnTo>
                    <a:pt x="4279431" y="2218765"/>
                  </a:lnTo>
                  <a:lnTo>
                    <a:pt x="4308703" y="2252720"/>
                  </a:lnTo>
                  <a:lnTo>
                    <a:pt x="4337656" y="2286859"/>
                  </a:lnTo>
                  <a:lnTo>
                    <a:pt x="4366288" y="2321179"/>
                  </a:lnTo>
                  <a:lnTo>
                    <a:pt x="4394597" y="2355679"/>
                  </a:lnTo>
                  <a:lnTo>
                    <a:pt x="4422582" y="2390358"/>
                  </a:lnTo>
                  <a:lnTo>
                    <a:pt x="4450242" y="2425214"/>
                  </a:lnTo>
                  <a:lnTo>
                    <a:pt x="4477574" y="2460245"/>
                  </a:lnTo>
                  <a:lnTo>
                    <a:pt x="4504578" y="2495451"/>
                  </a:lnTo>
                  <a:lnTo>
                    <a:pt x="4531252" y="2530829"/>
                  </a:lnTo>
                  <a:lnTo>
                    <a:pt x="4557594" y="2566379"/>
                  </a:lnTo>
                  <a:lnTo>
                    <a:pt x="4583603" y="2602099"/>
                  </a:lnTo>
                  <a:lnTo>
                    <a:pt x="4609277" y="2637986"/>
                  </a:lnTo>
                  <a:lnTo>
                    <a:pt x="4634615" y="2674041"/>
                  </a:lnTo>
                  <a:lnTo>
                    <a:pt x="4659615" y="2710261"/>
                  </a:lnTo>
                  <a:lnTo>
                    <a:pt x="4684276" y="2746645"/>
                  </a:lnTo>
                  <a:lnTo>
                    <a:pt x="4708596" y="2783192"/>
                  </a:lnTo>
                  <a:lnTo>
                    <a:pt x="4732573" y="2819899"/>
                  </a:lnTo>
                  <a:lnTo>
                    <a:pt x="4756207" y="2856766"/>
                  </a:lnTo>
                  <a:lnTo>
                    <a:pt x="4779496" y="2893791"/>
                  </a:lnTo>
                  <a:lnTo>
                    <a:pt x="4802437" y="2930972"/>
                  </a:lnTo>
                  <a:lnTo>
                    <a:pt x="4825031" y="2968309"/>
                  </a:lnTo>
                  <a:lnTo>
                    <a:pt x="4847274" y="3005799"/>
                  </a:lnTo>
                  <a:lnTo>
                    <a:pt x="4869166" y="3043441"/>
                  </a:lnTo>
                  <a:lnTo>
                    <a:pt x="4890704" y="3081234"/>
                  </a:lnTo>
                  <a:lnTo>
                    <a:pt x="4911889" y="3119177"/>
                  </a:lnTo>
                  <a:lnTo>
                    <a:pt x="4932717" y="3157266"/>
                  </a:lnTo>
                  <a:lnTo>
                    <a:pt x="4953188" y="3195503"/>
                  </a:lnTo>
                  <a:lnTo>
                    <a:pt x="4973299" y="3233884"/>
                  </a:lnTo>
                  <a:lnTo>
                    <a:pt x="4993050" y="3272408"/>
                  </a:lnTo>
                  <a:lnTo>
                    <a:pt x="5012439" y="3311074"/>
                  </a:lnTo>
                  <a:lnTo>
                    <a:pt x="5031465" y="3349881"/>
                  </a:lnTo>
                  <a:lnTo>
                    <a:pt x="5050125" y="3388826"/>
                  </a:lnTo>
                  <a:lnTo>
                    <a:pt x="5068418" y="3427909"/>
                  </a:lnTo>
                  <a:lnTo>
                    <a:pt x="5086343" y="3467128"/>
                  </a:lnTo>
                  <a:lnTo>
                    <a:pt x="5103899" y="3506481"/>
                  </a:lnTo>
                  <a:lnTo>
                    <a:pt x="5121083" y="3545968"/>
                  </a:lnTo>
                  <a:lnTo>
                    <a:pt x="5137895" y="3585585"/>
                  </a:lnTo>
                  <a:lnTo>
                    <a:pt x="5154332" y="3625333"/>
                  </a:lnTo>
                  <a:lnTo>
                    <a:pt x="5170394" y="3665210"/>
                  </a:lnTo>
                  <a:lnTo>
                    <a:pt x="5186078" y="3705214"/>
                  </a:lnTo>
                  <a:lnTo>
                    <a:pt x="5201383" y="3745343"/>
                  </a:lnTo>
                  <a:lnTo>
                    <a:pt x="5216308" y="3785597"/>
                  </a:lnTo>
                  <a:lnTo>
                    <a:pt x="5230851" y="3825973"/>
                  </a:lnTo>
                  <a:lnTo>
                    <a:pt x="5245011" y="3866471"/>
                  </a:lnTo>
                  <a:lnTo>
                    <a:pt x="5258785" y="3907089"/>
                  </a:lnTo>
                  <a:lnTo>
                    <a:pt x="5272174" y="3947824"/>
                  </a:lnTo>
                  <a:lnTo>
                    <a:pt x="5285174" y="3988677"/>
                  </a:lnTo>
                  <a:lnTo>
                    <a:pt x="5297785" y="4029645"/>
                  </a:lnTo>
                  <a:lnTo>
                    <a:pt x="5310004" y="4070727"/>
                  </a:lnTo>
                  <a:lnTo>
                    <a:pt x="5321832" y="4111921"/>
                  </a:lnTo>
                  <a:lnTo>
                    <a:pt x="5333265" y="4153226"/>
                  </a:lnTo>
                  <a:lnTo>
                    <a:pt x="5344302" y="4194641"/>
                  </a:lnTo>
                  <a:lnTo>
                    <a:pt x="5354943" y="4236164"/>
                  </a:lnTo>
                  <a:lnTo>
                    <a:pt x="5365184" y="4277794"/>
                  </a:lnTo>
                  <a:lnTo>
                    <a:pt x="5375026" y="4319528"/>
                  </a:lnTo>
                  <a:lnTo>
                    <a:pt x="5384466" y="4361366"/>
                  </a:lnTo>
                  <a:lnTo>
                    <a:pt x="5393503" y="4403306"/>
                  </a:lnTo>
                  <a:lnTo>
                    <a:pt x="5402135" y="4445347"/>
                  </a:lnTo>
                  <a:lnTo>
                    <a:pt x="5410361" y="4487487"/>
                  </a:lnTo>
                  <a:lnTo>
                    <a:pt x="5418179" y="4529725"/>
                  </a:lnTo>
                  <a:lnTo>
                    <a:pt x="5425587" y="4572059"/>
                  </a:lnTo>
                  <a:lnTo>
                    <a:pt x="5432585" y="4614488"/>
                  </a:lnTo>
                  <a:lnTo>
                    <a:pt x="5439171" y="4657011"/>
                  </a:lnTo>
                  <a:lnTo>
                    <a:pt x="5445343" y="4699625"/>
                  </a:lnTo>
                  <a:lnTo>
                    <a:pt x="5451099" y="4742329"/>
                  </a:lnTo>
                  <a:lnTo>
                    <a:pt x="5456439" y="4785122"/>
                  </a:lnTo>
                  <a:lnTo>
                    <a:pt x="5461360" y="4828003"/>
                  </a:lnTo>
                  <a:lnTo>
                    <a:pt x="5465861" y="4870970"/>
                  </a:lnTo>
                  <a:lnTo>
                    <a:pt x="5469940" y="4914021"/>
                  </a:lnTo>
                  <a:lnTo>
                    <a:pt x="5473597" y="4957156"/>
                  </a:lnTo>
                  <a:lnTo>
                    <a:pt x="5476829" y="5000372"/>
                  </a:lnTo>
                  <a:lnTo>
                    <a:pt x="5479636" y="5043667"/>
                  </a:lnTo>
                  <a:lnTo>
                    <a:pt x="5482014" y="5087042"/>
                  </a:lnTo>
                  <a:lnTo>
                    <a:pt x="5483964" y="5130494"/>
                  </a:lnTo>
                  <a:lnTo>
                    <a:pt x="5485483" y="5174021"/>
                  </a:lnTo>
                  <a:lnTo>
                    <a:pt x="5486570" y="5217623"/>
                  </a:lnTo>
                  <a:lnTo>
                    <a:pt x="5487223" y="5261297"/>
                  </a:lnTo>
                  <a:lnTo>
                    <a:pt x="5487441" y="5305043"/>
                  </a:lnTo>
                </a:path>
              </a:pathLst>
            </a:custGeom>
            <a:ln w="12191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580" y="13716"/>
              <a:ext cx="7691628" cy="221894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1110" y="293319"/>
            <a:ext cx="641032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10" dirty="0"/>
              <a:t>Jurisprudence</a:t>
            </a:r>
            <a:endParaRPr sz="8000"/>
          </a:p>
        </p:txBody>
      </p:sp>
      <p:sp>
        <p:nvSpPr>
          <p:cNvPr id="8" name="object 8"/>
          <p:cNvSpPr txBox="1"/>
          <p:nvPr/>
        </p:nvSpPr>
        <p:spPr>
          <a:xfrm>
            <a:off x="1954148" y="5102809"/>
            <a:ext cx="50831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Provided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by South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Plains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3200" y="1720595"/>
            <a:ext cx="3128772" cy="307695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2680" y="242315"/>
            <a:ext cx="4552188" cy="1231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5673" y="391413"/>
            <a:ext cx="369442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HSC </a:t>
            </a:r>
            <a:r>
              <a:rPr sz="4400" spc="-10" dirty="0"/>
              <a:t>773.0612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684020" y="944880"/>
            <a:ext cx="5800725" cy="1012190"/>
            <a:chOff x="1684020" y="944880"/>
            <a:chExt cx="5800725" cy="1012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4020" y="944880"/>
              <a:ext cx="4841748" cy="1011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6752" y="1136904"/>
              <a:ext cx="1467611" cy="69189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64540" y="1064716"/>
            <a:ext cx="7573645" cy="5060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CC66"/>
                </a:solidFill>
                <a:latin typeface="Arial"/>
                <a:cs typeface="Arial"/>
              </a:rPr>
              <a:t>(Access</a:t>
            </a:r>
            <a:r>
              <a:rPr sz="36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CC66"/>
                </a:solidFill>
                <a:latin typeface="Arial"/>
                <a:cs typeface="Arial"/>
              </a:rPr>
              <a:t>to</a:t>
            </a:r>
            <a:r>
              <a:rPr sz="3600" spc="-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CC66"/>
                </a:solidFill>
                <a:latin typeface="Arial"/>
                <a:cs typeface="Arial"/>
              </a:rPr>
              <a:t>Records)</a:t>
            </a:r>
            <a:r>
              <a:rPr sz="36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</a:t>
            </a:r>
            <a:r>
              <a:rPr sz="2400" spc="-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2)</a:t>
            </a:r>
            <a:endParaRPr sz="2400">
              <a:latin typeface="Arial"/>
              <a:cs typeface="Arial"/>
            </a:endParaRPr>
          </a:p>
          <a:p>
            <a:pPr marL="355600" marR="431800" indent="-343535">
              <a:lnSpc>
                <a:spcPct val="100000"/>
              </a:lnSpc>
              <a:spcBef>
                <a:spcPts val="305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includes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PCRs,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units,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vehicles,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places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business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Documents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obtained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investigation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considered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confidential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only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purposes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consistent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rules</a:t>
            </a:r>
            <a:endParaRPr sz="3200">
              <a:latin typeface="Times New Roman"/>
              <a:cs typeface="Times New Roman"/>
            </a:endParaRPr>
          </a:p>
          <a:p>
            <a:pPr marL="355600" marR="1035050" indent="-343535">
              <a:lnSpc>
                <a:spcPct val="100000"/>
              </a:lnSpc>
              <a:spcBef>
                <a:spcPts val="77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court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order,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release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subpoena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12776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48158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2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673353"/>
            <a:ext cx="7176770" cy="521017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437515" algn="ctr">
              <a:lnSpc>
                <a:spcPct val="100000"/>
              </a:lnSpc>
              <a:spcBef>
                <a:spcPts val="160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(20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policies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address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Contact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designated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infection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control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officer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whom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education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Code,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Title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42,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Chapter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6A,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Subchapter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XXIV,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Part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G,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§300ff-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136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documented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documentation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endParaRPr sz="3000">
              <a:latin typeface="Times New Roman"/>
              <a:cs typeface="Times New Roman"/>
            </a:endParaRPr>
          </a:p>
          <a:p>
            <a:pPr marL="354330" marR="437515" indent="-34226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checks,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equipment,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readiness 	inspections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100</a:t>
            </a:fld>
            <a:endParaRPr spc="-25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12776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48158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2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673353"/>
            <a:ext cx="8262620" cy="511873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265430" algn="ctr">
              <a:lnSpc>
                <a:spcPct val="100000"/>
              </a:lnSpc>
              <a:spcBef>
                <a:spcPts val="160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(21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Credentialing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before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being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assigned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primary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responsibilities.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should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minimum:</a:t>
            </a:r>
            <a:endParaRPr sz="3000">
              <a:latin typeface="Times New Roman"/>
              <a:cs typeface="Times New Roman"/>
            </a:endParaRPr>
          </a:p>
          <a:p>
            <a:pPr marL="355600" marR="193675" indent="-342900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comprehensive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orientation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session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services,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policies,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procedures,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protocols,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precautions,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endParaRPr sz="3000">
              <a:latin typeface="Times New Roman"/>
              <a:cs typeface="Times New Roman"/>
            </a:endParaRPr>
          </a:p>
          <a:p>
            <a:pPr marL="355600" marR="138430" indent="-342900">
              <a:lnSpc>
                <a:spcPct val="100000"/>
              </a:lnSpc>
              <a:spcBef>
                <a:spcPts val="72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internship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period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personnel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supervision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evaluated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experienced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101</a:t>
            </a:fld>
            <a:endParaRPr spc="-25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12776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48158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2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73353"/>
            <a:ext cx="8451215" cy="466153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229235" algn="ctr">
              <a:lnSpc>
                <a:spcPct val="100000"/>
              </a:lnSpc>
              <a:spcBef>
                <a:spcPts val="160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(22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marR="71120" indent="-342900">
              <a:lnSpc>
                <a:spcPct val="100000"/>
              </a:lnSpc>
              <a:spcBef>
                <a:spcPts val="187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security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medications,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fluids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controlled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substances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compliance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local,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state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federal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laws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manufacturer’s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operating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instructions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critical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electronic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technical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utilized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available</a:t>
            </a:r>
            <a:endParaRPr sz="3000">
              <a:latin typeface="Times New Roman"/>
              <a:cs typeface="Times New Roman"/>
            </a:endParaRPr>
          </a:p>
          <a:p>
            <a:pPr marL="355600" marR="409575" indent="-342900">
              <a:lnSpc>
                <a:spcPct val="100000"/>
              </a:lnSpc>
              <a:spcBef>
                <a:spcPts val="72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Maintaining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liability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insurance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0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required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Traffic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Code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102</a:t>
            </a:fld>
            <a:endParaRPr spc="-25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12776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48158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2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9740" y="673353"/>
            <a:ext cx="7856220" cy="420370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367030" algn="ctr">
              <a:lnSpc>
                <a:spcPct val="100000"/>
              </a:lnSpc>
              <a:spcBef>
                <a:spcPts val="160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(23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87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notified,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within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five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days,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collision involving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in-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ready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results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damage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whenever:</a:t>
            </a:r>
            <a:endParaRPr sz="3000">
              <a:latin typeface="Times New Roman"/>
              <a:cs typeface="Times New Roman"/>
            </a:endParaRPr>
          </a:p>
          <a:p>
            <a:pPr marL="756285" marR="904240" lvl="1" indent="-287020">
              <a:lnSpc>
                <a:spcPct val="100000"/>
              </a:lnSpc>
              <a:spcBef>
                <a:spcPts val="720"/>
              </a:spcBef>
              <a:buSzPct val="90000"/>
              <a:buChar char="–"/>
              <a:tabLst>
                <a:tab pos="75628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rendered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disabled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inoperable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scene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occurrence;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3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725"/>
              </a:spcBef>
              <a:buSzPct val="90000"/>
              <a:buChar char="–"/>
              <a:tabLst>
                <a:tab pos="75628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board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103</a:t>
            </a:fld>
            <a:endParaRPr spc="-25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12776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48158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2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744630"/>
            <a:ext cx="8514080" cy="500316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66370" algn="ctr">
              <a:lnSpc>
                <a:spcPct val="100000"/>
              </a:lnSpc>
              <a:spcBef>
                <a:spcPts val="1035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(24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marR="15875" indent="-342900">
              <a:lnSpc>
                <a:spcPct val="100000"/>
              </a:lnSpc>
              <a:spcBef>
                <a:spcPts val="10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notified,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one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collision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involving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in-service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ready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results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vehicle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damage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whenever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death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professional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liability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insurance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minimum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amount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$500,000,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company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order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secure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payment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loss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damage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resulting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occurrence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arising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caused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lack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104</a:t>
            </a:fld>
            <a:endParaRPr spc="-25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12776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48158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2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9740" y="753949"/>
            <a:ext cx="7896859" cy="517080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27025" algn="ctr">
              <a:lnSpc>
                <a:spcPct val="100000"/>
              </a:lnSpc>
              <a:spcBef>
                <a:spcPts val="965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(25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8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Insuring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continuous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coverage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area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defined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documents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submitted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3000">
              <a:latin typeface="Times New Roman"/>
              <a:cs typeface="Times New Roman"/>
            </a:endParaRPr>
          </a:p>
          <a:p>
            <a:pPr marL="355600" marR="42545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Responding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requests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assistance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highest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elected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official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political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subdivision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declared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mass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casualty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situation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according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state,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local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plans,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authorized</a:t>
            </a:r>
            <a:endParaRPr sz="2800">
              <a:latin typeface="Times New Roman"/>
              <a:cs typeface="Times New Roman"/>
            </a:endParaRPr>
          </a:p>
          <a:p>
            <a:pPr marL="355600" marR="248920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Immediately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notify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operations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cease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area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105</a:t>
            </a:fld>
            <a:endParaRPr spc="-25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12776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48158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2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9740" y="744630"/>
            <a:ext cx="7912734" cy="500316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311150" algn="ctr">
              <a:lnSpc>
                <a:spcPct val="100000"/>
              </a:lnSpc>
              <a:spcBef>
                <a:spcPts val="1035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(26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marR="8255" indent="-342900">
              <a:lnSpc>
                <a:spcPct val="100000"/>
              </a:lnSpc>
              <a:spcBef>
                <a:spcPts val="10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notice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department,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RAC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Task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Force,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make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staff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available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declared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mass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casualty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situation,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mission,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when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authorized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Develop 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adopt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 then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implement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policies,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procedures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necessary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operations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enforce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policies,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procedures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106</a:t>
            </a:fld>
            <a:endParaRPr spc="-25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12776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48158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2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9740" y="744630"/>
            <a:ext cx="7906384" cy="372237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316865" algn="ctr">
              <a:lnSpc>
                <a:spcPct val="100000"/>
              </a:lnSpc>
              <a:spcBef>
                <a:spcPts val="1035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(27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receive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continuing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provider's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anaphylaxis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treatment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protocols.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training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date,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time,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location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training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endParaRPr sz="2800">
              <a:latin typeface="Times New Roman"/>
              <a:cs typeface="Times New Roman"/>
            </a:endParaRPr>
          </a:p>
          <a:p>
            <a:pPr marL="355600" marR="7429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Assure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stretcher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authorized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107</a:t>
            </a:fld>
            <a:endParaRPr spc="-25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9528" y="1062227"/>
              <a:ext cx="4547616" cy="15072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0884" y="1926335"/>
              <a:ext cx="4332732" cy="12313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2891" y="2596895"/>
              <a:ext cx="5576315" cy="12313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5504" y="1249807"/>
            <a:ext cx="4871720" cy="2193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TAC </a:t>
            </a:r>
            <a:r>
              <a:rPr sz="5400" spc="-10" dirty="0"/>
              <a:t>157.16</a:t>
            </a:r>
            <a:endParaRPr sz="5400"/>
          </a:p>
          <a:p>
            <a:pPr marL="12065" marR="5080" algn="ctr">
              <a:lnSpc>
                <a:spcPct val="100000"/>
              </a:lnSpc>
              <a:spcBef>
                <a:spcPts val="25"/>
              </a:spcBef>
            </a:pPr>
            <a:r>
              <a:rPr sz="4400" dirty="0"/>
              <a:t>EMS </a:t>
            </a:r>
            <a:r>
              <a:rPr sz="4400" spc="-10" dirty="0"/>
              <a:t>Provider </a:t>
            </a:r>
            <a:r>
              <a:rPr sz="4400" dirty="0"/>
              <a:t>Disciplinary</a:t>
            </a:r>
            <a:r>
              <a:rPr sz="4400" spc="-40" dirty="0"/>
              <a:t> </a:t>
            </a:r>
            <a:r>
              <a:rPr sz="4400" spc="-10" dirty="0"/>
              <a:t>Actions</a:t>
            </a:r>
            <a:endParaRPr sz="4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108</a:t>
            </a:fld>
            <a:endParaRPr spc="-25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252983"/>
            <a:ext cx="7696200" cy="1121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389077"/>
            <a:ext cx="7056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30" dirty="0"/>
              <a:t> </a:t>
            </a:r>
            <a:r>
              <a:rPr dirty="0"/>
              <a:t>Disciplinary</a:t>
            </a:r>
            <a:r>
              <a:rPr spc="-135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3715" y="926591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4939" y="921065"/>
            <a:ext cx="8667115" cy="535368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76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8)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retains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ultimate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responsibility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service.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claim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defense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staff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members,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consent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knowledge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holder,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commit(s)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multiple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violations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section,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perform(s)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contrary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standards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while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endParaRPr sz="2800">
              <a:latin typeface="Times New Roman"/>
              <a:cs typeface="Times New Roman"/>
            </a:endParaRPr>
          </a:p>
          <a:p>
            <a:pPr marL="355600" marR="183515" indent="-342900" algn="just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DSHS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issue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suspension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order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reasonable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believe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conduct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creates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imminent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danger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109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1928" y="71627"/>
              <a:ext cx="4241291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1828" y="772668"/>
              <a:ext cx="4715256" cy="1011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8067" y="964691"/>
              <a:ext cx="1382267" cy="69189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43480" y="219532"/>
            <a:ext cx="5106035" cy="1248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HSC</a:t>
            </a:r>
            <a:r>
              <a:rPr sz="4400" spc="-15" dirty="0"/>
              <a:t> </a:t>
            </a:r>
            <a:r>
              <a:rPr sz="4400" spc="-10" dirty="0"/>
              <a:t>773.064</a:t>
            </a:r>
            <a:endParaRPr sz="4400"/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3600" dirty="0"/>
              <a:t>(Criminal</a:t>
            </a:r>
            <a:r>
              <a:rPr sz="3600" spc="-80" dirty="0"/>
              <a:t> </a:t>
            </a:r>
            <a:r>
              <a:rPr sz="3600" dirty="0"/>
              <a:t>Penalties)</a:t>
            </a:r>
            <a:r>
              <a:rPr sz="3600" spc="-50" dirty="0"/>
              <a:t> </a:t>
            </a:r>
            <a:r>
              <a:rPr sz="2400" dirty="0"/>
              <a:t>(1</a:t>
            </a:r>
            <a:r>
              <a:rPr sz="2400" spc="-40" dirty="0"/>
              <a:t> </a:t>
            </a:r>
            <a:r>
              <a:rPr sz="2400" dirty="0"/>
              <a:t>of</a:t>
            </a:r>
            <a:r>
              <a:rPr sz="2400" spc="-35" dirty="0"/>
              <a:t> </a:t>
            </a:r>
            <a:r>
              <a:rPr sz="2400" spc="-25" dirty="0"/>
              <a:t>4)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2001139"/>
            <a:ext cx="7561580" cy="340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39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Defines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acts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criminal offenses: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Knowingly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practices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attempts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practice,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impersonates</a:t>
            </a:r>
            <a:r>
              <a:rPr sz="3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Paramedic,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Intermediate,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EMT,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ECA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being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appropriately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department</a:t>
            </a:r>
            <a:endParaRPr sz="3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25"/>
              </a:spcBef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7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Class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misdemeanor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64" y="227076"/>
            <a:ext cx="7696200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22" y="3624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899160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9240" y="978153"/>
            <a:ext cx="8561705" cy="527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8)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18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suspended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revoked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limited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reasons:</a:t>
            </a:r>
            <a:endParaRPr sz="2800">
              <a:latin typeface="Times New Roman"/>
              <a:cs typeface="Times New Roman"/>
            </a:endParaRPr>
          </a:p>
          <a:p>
            <a:pPr marL="355600" marR="48704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comply with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requirement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licensure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defined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§157.11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title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(relating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License)</a:t>
            </a:r>
            <a:endParaRPr sz="2800">
              <a:latin typeface="Times New Roman"/>
              <a:cs typeface="Times New Roman"/>
            </a:endParaRPr>
          </a:p>
          <a:p>
            <a:pPr marL="355600" marR="146304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Operating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while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under suspension</a:t>
            </a:r>
            <a:endParaRPr sz="2800">
              <a:latin typeface="Times New Roman"/>
              <a:cs typeface="Times New Roman"/>
            </a:endParaRPr>
          </a:p>
          <a:p>
            <a:pPr marL="355600" marR="113157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correct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deficiencies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instructed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Falsifying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altering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issued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90661" y="6372463"/>
            <a:ext cx="28829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spc="-25" dirty="0">
                <a:solidFill>
                  <a:srgbClr val="FFFFFF"/>
                </a:solidFill>
                <a:latin typeface="Times New Roman"/>
                <a:cs typeface="Times New Roman"/>
              </a:rPr>
              <a:t>110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64" y="227076"/>
            <a:ext cx="7696200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22" y="3624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899160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818133"/>
            <a:ext cx="8599805" cy="533781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R="60960" algn="ctr">
              <a:lnSpc>
                <a:spcPct val="100000"/>
              </a:lnSpc>
              <a:spcBef>
                <a:spcPts val="136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(3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8)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75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suspended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revoked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for,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limited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to,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reasons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3000">
              <a:latin typeface="Times New Roman"/>
              <a:cs typeface="Times New Roman"/>
            </a:endParaRPr>
          </a:p>
          <a:p>
            <a:pPr marL="355600" marR="268605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Obtaining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attempting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obtain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assisting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obtain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fraud,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forgery,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deception,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misrepresentation</a:t>
            </a:r>
            <a:endParaRPr sz="2800">
              <a:latin typeface="Times New Roman"/>
              <a:cs typeface="Times New Roman"/>
            </a:endParaRPr>
          </a:p>
          <a:p>
            <a:pPr marL="355600" marR="22796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false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misleading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advertising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making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false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misleading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claims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clients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about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endParaRPr sz="2800">
              <a:latin typeface="Times New Roman"/>
              <a:cs typeface="Times New Roman"/>
            </a:endParaRPr>
          </a:p>
          <a:p>
            <a:pPr marL="355600" marR="71564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subscription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service/membership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according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applicable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provisions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111</a:t>
            </a:fld>
            <a:endParaRPr spc="-25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64" y="227076"/>
            <a:ext cx="7696200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22" y="3624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899160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805150"/>
            <a:ext cx="8581390" cy="392366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R="42545" algn="ctr">
              <a:lnSpc>
                <a:spcPct val="100000"/>
              </a:lnSpc>
              <a:spcBef>
                <a:spcPts val="146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(4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8)</a:t>
            </a:r>
            <a:endParaRPr sz="2400">
              <a:latin typeface="Arial"/>
              <a:cs typeface="Arial"/>
            </a:endParaRPr>
          </a:p>
          <a:p>
            <a:pPr marL="12700" marR="24130">
              <a:lnSpc>
                <a:spcPct val="100000"/>
              </a:lnSpc>
              <a:spcBef>
                <a:spcPts val="158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suspended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revoked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limited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reasons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2800">
              <a:latin typeface="Times New Roman"/>
              <a:cs typeface="Times New Roman"/>
            </a:endParaRPr>
          </a:p>
          <a:p>
            <a:pPr marL="355600" marR="443230" indent="-3429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confidentiality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according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standards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regulations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Discriminating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provision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origin,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race,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color,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creed,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religion,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gender,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sexual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orientation,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age,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mental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disability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112</a:t>
            </a:fld>
            <a:endParaRPr spc="-25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64" y="227076"/>
            <a:ext cx="7696200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22" y="3624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899160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805150"/>
            <a:ext cx="8561705" cy="486283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R="22860" algn="ctr">
              <a:lnSpc>
                <a:spcPct val="100000"/>
              </a:lnSpc>
              <a:spcBef>
                <a:spcPts val="146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(5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8)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8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suspended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revoked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limited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reasons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2800">
              <a:latin typeface="Times New Roman"/>
              <a:cs typeface="Times New Roman"/>
            </a:endParaRPr>
          </a:p>
          <a:p>
            <a:pPr marL="355600" marR="101600" indent="-3429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Falsifying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document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resulting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pertaining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 responsibilities</a:t>
            </a:r>
            <a:endParaRPr sz="2800">
              <a:latin typeface="Times New Roman"/>
              <a:cs typeface="Times New Roman"/>
            </a:endParaRPr>
          </a:p>
          <a:p>
            <a:pPr marL="355600" marR="59309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Obtaining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fee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benefit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fraud,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coercion,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theft,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deception,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misrepresentation</a:t>
            </a:r>
            <a:endParaRPr sz="2800">
              <a:latin typeface="Times New Roman"/>
              <a:cs typeface="Times New Roman"/>
            </a:endParaRPr>
          </a:p>
          <a:p>
            <a:pPr marL="355600" marR="60579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administrative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penalty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full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within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established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frames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113</a:t>
            </a:fld>
            <a:endParaRPr spc="-25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64" y="227076"/>
            <a:ext cx="7696200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22" y="3624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899160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805150"/>
            <a:ext cx="8561705" cy="528955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R="22860" algn="ctr">
              <a:lnSpc>
                <a:spcPct val="100000"/>
              </a:lnSpc>
              <a:spcBef>
                <a:spcPts val="146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(6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8)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8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suspended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revoked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limited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reasons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2800">
              <a:latin typeface="Times New Roman"/>
              <a:cs typeface="Times New Roman"/>
            </a:endParaRPr>
          </a:p>
          <a:p>
            <a:pPr marL="355600" marR="191135" indent="-3429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give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 true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complete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asked,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regarding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alleged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actual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violation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Code,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Chapter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773</a:t>
            </a:r>
            <a:endParaRPr sz="2800">
              <a:latin typeface="Times New Roman"/>
              <a:cs typeface="Times New Roman"/>
            </a:endParaRPr>
          </a:p>
          <a:p>
            <a:pPr marL="355600" marR="132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staff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deemed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ready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appropriately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currently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certified personnel</a:t>
            </a:r>
            <a:endParaRPr sz="2800">
              <a:latin typeface="Times New Roman"/>
              <a:cs typeface="Times New Roman"/>
            </a:endParaRPr>
          </a:p>
          <a:p>
            <a:pPr marL="355600" marR="19939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Operating,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directing,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allowing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staff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vehicle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warning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devices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unnecessarily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inappropriately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114</a:t>
            </a:fld>
            <a:endParaRPr spc="-25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64" y="227076"/>
            <a:ext cx="7696200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22" y="3624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899160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805150"/>
            <a:ext cx="8561705" cy="520446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R="22860" algn="ctr">
              <a:lnSpc>
                <a:spcPct val="100000"/>
              </a:lnSpc>
              <a:spcBef>
                <a:spcPts val="146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(7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8)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8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suspended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revoked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limited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reasons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2800">
              <a:latin typeface="Times New Roman"/>
              <a:cs typeface="Times New Roman"/>
            </a:endParaRPr>
          </a:p>
          <a:p>
            <a:pPr marL="355600" marR="307975" indent="-3429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Operating,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directing,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allowing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operate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while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influence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substance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inhibits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mental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physical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capacities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endParaRPr sz="2800">
              <a:latin typeface="Times New Roman"/>
              <a:cs typeface="Times New Roman"/>
            </a:endParaRPr>
          </a:p>
          <a:p>
            <a:pPr marL="355600" marR="31750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found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operated,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directed,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allowed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staff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while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reckless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unsafe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manner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manner that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is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dangerous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115</a:t>
            </a:fld>
            <a:endParaRPr spc="-25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64" y="227076"/>
            <a:ext cx="7696200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22" y="3624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899160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818133"/>
            <a:ext cx="8599805" cy="528891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R="60960" algn="ctr">
              <a:lnSpc>
                <a:spcPct val="100000"/>
              </a:lnSpc>
              <a:spcBef>
                <a:spcPts val="136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(8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8)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75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suspended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revoked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for,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limited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to,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reasons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3000">
              <a:latin typeface="Times New Roman"/>
              <a:cs typeface="Times New Roman"/>
            </a:endParaRPr>
          </a:p>
          <a:p>
            <a:pPr marL="355600" marR="394335" indent="-342900">
              <a:lnSpc>
                <a:spcPct val="100099"/>
              </a:lnSpc>
              <a:spcBef>
                <a:spcPts val="71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perating,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directing,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allowing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staff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mechanically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safe,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clean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good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condition</a:t>
            </a:r>
            <a:endParaRPr sz="2800">
              <a:latin typeface="Times New Roman"/>
              <a:cs typeface="Times New Roman"/>
            </a:endParaRPr>
          </a:p>
          <a:p>
            <a:pPr marL="355600" marR="13843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Having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found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violation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local,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code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regulation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pertaining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operations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practices;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violating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rule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standard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could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jeopardize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116</a:t>
            </a:fld>
            <a:endParaRPr spc="-25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0412" y="112775"/>
              <a:ext cx="7158228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9916" y="784859"/>
              <a:ext cx="1370076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12544" y="248158"/>
            <a:ext cx="6517005" cy="100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Types</a:t>
            </a:r>
            <a:r>
              <a:rPr spc="-120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dirty="0"/>
              <a:t>Disciplinary</a:t>
            </a:r>
            <a:r>
              <a:rPr spc="-100" dirty="0"/>
              <a:t> </a:t>
            </a:r>
            <a:r>
              <a:rPr spc="-10" dirty="0"/>
              <a:t>Actions</a:t>
            </a:r>
          </a:p>
          <a:p>
            <a:pPr marL="2540" algn="ctr">
              <a:lnSpc>
                <a:spcPct val="100000"/>
              </a:lnSpc>
              <a:spcBef>
                <a:spcPts val="50"/>
              </a:spcBef>
            </a:pPr>
            <a:r>
              <a:rPr sz="2400" dirty="0"/>
              <a:t>(1</a:t>
            </a:r>
            <a:r>
              <a:rPr sz="2400" spc="-25" dirty="0"/>
              <a:t> </a:t>
            </a:r>
            <a:r>
              <a:rPr sz="2400" dirty="0"/>
              <a:t>of</a:t>
            </a:r>
            <a:r>
              <a:rPr sz="2400" spc="-20" dirty="0"/>
              <a:t> </a:t>
            </a:r>
            <a:r>
              <a:rPr sz="2400" spc="-25" dirty="0"/>
              <a:t>4)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117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459509"/>
            <a:ext cx="8375015" cy="47205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Suspension</a:t>
            </a:r>
            <a:endParaRPr sz="2800">
              <a:latin typeface="Times New Roman"/>
              <a:cs typeface="Times New Roman"/>
            </a:endParaRPr>
          </a:p>
          <a:p>
            <a:pPr marL="756285" marR="45339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reasonable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exits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imminent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danger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safety</a:t>
            </a:r>
            <a:endParaRPr sz="2800">
              <a:latin typeface="Times New Roman"/>
              <a:cs typeface="Times New Roman"/>
            </a:endParaRPr>
          </a:p>
          <a:p>
            <a:pPr marL="756285" marR="161290" lvl="1" indent="-287020">
              <a:lnSpc>
                <a:spcPct val="100000"/>
              </a:lnSpc>
              <a:spcBef>
                <a:spcPts val="670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Becomes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effective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immediately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hearing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notice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holder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Administrative</a:t>
            </a:r>
            <a:r>
              <a:rPr sz="28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Penalty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administrative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penalty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assessed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violation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Safety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Code,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Chapter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773,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25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Administrative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Code,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Chapter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157,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reasons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outlined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previously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0411" y="112776"/>
            <a:ext cx="715822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2544" y="248158"/>
            <a:ext cx="6517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Types</a:t>
            </a:r>
            <a:r>
              <a:rPr spc="-120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dirty="0"/>
              <a:t>Disciplinary</a:t>
            </a:r>
            <a:r>
              <a:rPr spc="-100" dirty="0"/>
              <a:t> </a:t>
            </a:r>
            <a:r>
              <a:rPr spc="-10" dirty="0"/>
              <a:t>Actions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78485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863853"/>
            <a:ext cx="8503285" cy="446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4)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4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Non-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Suspension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Revocation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listed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previously</a:t>
            </a:r>
            <a:endParaRPr sz="2800">
              <a:latin typeface="Times New Roman"/>
              <a:cs typeface="Times New Roman"/>
            </a:endParaRPr>
          </a:p>
          <a:p>
            <a:pPr marL="355600" marR="260985" indent="-3429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Denial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License: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 be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denied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for,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limited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reasons: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Failure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Owner(s)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history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misdemeanor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felony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determined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risk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118</a:t>
            </a:fld>
            <a:endParaRPr spc="-25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456" y="112776"/>
            <a:ext cx="715822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3969" y="248158"/>
            <a:ext cx="6517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Types</a:t>
            </a:r>
            <a:r>
              <a:rPr spc="-120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dirty="0"/>
              <a:t>Disciplinary</a:t>
            </a:r>
            <a:r>
              <a:rPr spc="-100" dirty="0"/>
              <a:t> </a:t>
            </a:r>
            <a:r>
              <a:rPr spc="-10" dirty="0"/>
              <a:t>Actions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0959" y="78485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6788" y="738706"/>
            <a:ext cx="8370570" cy="569849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83185" algn="ctr">
              <a:lnSpc>
                <a:spcPct val="100000"/>
              </a:lnSpc>
              <a:spcBef>
                <a:spcPts val="1085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(3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4)</a:t>
            </a:r>
            <a:endParaRPr sz="2400">
              <a:latin typeface="Arial"/>
              <a:cs typeface="Arial"/>
            </a:endParaRPr>
          </a:p>
          <a:p>
            <a:pPr marL="355600" marR="127635" indent="-343535">
              <a:lnSpc>
                <a:spcPct val="100000"/>
              </a:lnSpc>
              <a:spcBef>
                <a:spcPts val="114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Denial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License: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 be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denied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for,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limited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reasons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2800">
              <a:latin typeface="Times New Roman"/>
              <a:cs typeface="Times New Roman"/>
            </a:endParaRPr>
          </a:p>
          <a:p>
            <a:pPr marL="756285" marR="560705" lvl="1" indent="-287020">
              <a:lnSpc>
                <a:spcPct val="100000"/>
              </a:lnSpc>
              <a:spcBef>
                <a:spcPts val="670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Previous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conduct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while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holding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could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risk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received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disciplinary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federal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agency</a:t>
            </a:r>
            <a:endParaRPr sz="2800">
              <a:latin typeface="Times New Roman"/>
              <a:cs typeface="Times New Roman"/>
            </a:endParaRPr>
          </a:p>
          <a:p>
            <a:pPr marL="755015" marR="11430" lvl="1" indent="-28575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Falsifying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misrepresenting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requirement 	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document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	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license/certificate</a:t>
            </a:r>
            <a:endParaRPr sz="2800">
              <a:latin typeface="Times New Roman"/>
              <a:cs typeface="Times New Roman"/>
            </a:endParaRPr>
          </a:p>
          <a:p>
            <a:pPr marL="756285" marR="1320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Issuing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check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returned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unpaid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119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8127" y="394715"/>
            <a:ext cx="4241291" cy="1231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1122" y="543813"/>
            <a:ext cx="33832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HSC </a:t>
            </a:r>
            <a:r>
              <a:rPr sz="4400" spc="-10" dirty="0"/>
              <a:t>773.064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748027" y="1097280"/>
            <a:ext cx="5588635" cy="1012190"/>
            <a:chOff x="1748027" y="1097280"/>
            <a:chExt cx="5588635" cy="1012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8027" y="1097280"/>
              <a:ext cx="4715256" cy="1011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4268" y="1289304"/>
              <a:ext cx="1382267" cy="69189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64540" y="955802"/>
            <a:ext cx="7280275" cy="343154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335915" algn="ctr">
              <a:lnSpc>
                <a:spcPct val="100000"/>
              </a:lnSpc>
              <a:spcBef>
                <a:spcPts val="2160"/>
              </a:spcBef>
            </a:pPr>
            <a:r>
              <a:rPr sz="3600" dirty="0">
                <a:solidFill>
                  <a:srgbClr val="FFCC66"/>
                </a:solidFill>
                <a:latin typeface="Arial"/>
                <a:cs typeface="Arial"/>
              </a:rPr>
              <a:t>(Criminal</a:t>
            </a:r>
            <a:r>
              <a:rPr sz="3600" spc="-4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CC66"/>
                </a:solidFill>
                <a:latin typeface="Arial"/>
                <a:cs typeface="Arial"/>
              </a:rPr>
              <a:t>Penalties)</a:t>
            </a:r>
            <a:r>
              <a:rPr sz="36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4)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71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commits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offense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they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knowingly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advertise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false,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misleading,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deceptive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statement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misrepresentation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staffing,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equipment,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vehicles</a:t>
            </a:r>
            <a:endParaRPr sz="3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20"/>
              </a:spcBef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70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Class A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misdemeanor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456" y="112776"/>
            <a:ext cx="715822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3969" y="248158"/>
            <a:ext cx="6517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Types</a:t>
            </a:r>
            <a:r>
              <a:rPr spc="-120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dirty="0"/>
              <a:t>Disciplinary</a:t>
            </a:r>
            <a:r>
              <a:rPr spc="-100" dirty="0"/>
              <a:t> </a:t>
            </a:r>
            <a:r>
              <a:rPr spc="-10" dirty="0"/>
              <a:t>Actions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0959" y="78485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6788" y="756938"/>
            <a:ext cx="8380730" cy="5147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7366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(4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4)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Probation</a:t>
            </a:r>
            <a:endParaRPr sz="2800">
              <a:latin typeface="Times New Roman"/>
              <a:cs typeface="Times New Roman"/>
            </a:endParaRPr>
          </a:p>
          <a:p>
            <a:pPr marL="756285" marR="499109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probate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penalty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assessed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section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specify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terms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conditions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probation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issues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Surrender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endParaRPr sz="2800">
              <a:latin typeface="Times New Roman"/>
              <a:cs typeface="Times New Roman"/>
            </a:endParaRPr>
          </a:p>
          <a:p>
            <a:pPr marL="755015" marR="5080" lvl="1" indent="-285750">
              <a:lnSpc>
                <a:spcPct val="100000"/>
              </a:lnSpc>
              <a:spcBef>
                <a:spcPts val="670"/>
              </a:spcBef>
              <a:buSzPct val="89285"/>
              <a:buChar char="–"/>
              <a:tabLst>
                <a:tab pos="756285" algn="l"/>
                <a:tab pos="575564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wishes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surrender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 	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prior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expiration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completing 	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Surrender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Statement.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A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that 	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pending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imminent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disciplinary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must 	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acknowledge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surrender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“no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contest”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plea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120</a:t>
            </a:fld>
            <a:endParaRPr spc="-25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024" y="714755"/>
            <a:ext cx="803300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5182" y="849833"/>
            <a:ext cx="7393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Notification</a:t>
            </a:r>
            <a:r>
              <a:rPr spc="-155" dirty="0"/>
              <a:t> </a:t>
            </a:r>
            <a:r>
              <a:rPr dirty="0"/>
              <a:t>of</a:t>
            </a:r>
            <a:r>
              <a:rPr spc="-165" dirty="0"/>
              <a:t> </a:t>
            </a:r>
            <a:r>
              <a:rPr dirty="0"/>
              <a:t>Disciplinary</a:t>
            </a:r>
            <a:r>
              <a:rPr spc="-165" dirty="0"/>
              <a:t> </a:t>
            </a:r>
            <a:r>
              <a:rPr spc="-10" dirty="0"/>
              <a:t>Action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121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4540" y="1620139"/>
            <a:ext cx="749427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proposes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deny,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suspend,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revoke,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probate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license,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holder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administrator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record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notified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address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shown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department.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notice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alleged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facts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conduct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warrant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proposed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action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holder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request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hearing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7691" y="274319"/>
            <a:ext cx="4924044" cy="1231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1194" y="422909"/>
            <a:ext cx="4222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Hearing</a:t>
            </a:r>
            <a:r>
              <a:rPr sz="4400" spc="-30" dirty="0"/>
              <a:t> </a:t>
            </a:r>
            <a:r>
              <a:rPr sz="4400" spc="-10" dirty="0"/>
              <a:t>Request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122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4540" y="1316177"/>
            <a:ext cx="7567295" cy="480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2230" indent="-343535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request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hearing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submitted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postmarked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later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after 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notice.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hearing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conducted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pursuant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Administrative</a:t>
            </a:r>
            <a:r>
              <a:rPr sz="2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Procedure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Act,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Government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Code,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Chapter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2001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candidate,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request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hearing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after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proper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notice,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deemed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waived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opportunity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hearing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outlined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notice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612" y="669036"/>
            <a:ext cx="7008876" cy="1231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9225" y="817829"/>
            <a:ext cx="63042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Notification</a:t>
            </a:r>
            <a:r>
              <a:rPr sz="4400" spc="-55" dirty="0"/>
              <a:t> </a:t>
            </a:r>
            <a:r>
              <a:rPr sz="4400" dirty="0"/>
              <a:t>of</a:t>
            </a:r>
            <a:r>
              <a:rPr sz="4400" spc="-20" dirty="0"/>
              <a:t> </a:t>
            </a:r>
            <a:r>
              <a:rPr sz="4400" spc="-10" dirty="0"/>
              <a:t>Disposition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123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4540" y="2001139"/>
            <a:ext cx="7284720" cy="377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order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disposition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disciplinary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action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sent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 holder.</a:t>
            </a:r>
            <a:endParaRPr sz="3000">
              <a:latin typeface="Times New Roman"/>
              <a:cs typeface="Times New Roman"/>
            </a:endParaRPr>
          </a:p>
          <a:p>
            <a:pPr marL="355600" marR="34290" indent="-34353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copy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order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also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sent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provider's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government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entity,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institution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facility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holder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known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associated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9528" y="1397508"/>
              <a:ext cx="4547616" cy="15072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9296" y="2261616"/>
              <a:ext cx="3683507" cy="12313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30245" y="1585086"/>
            <a:ext cx="3684904" cy="1522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TAC </a:t>
            </a:r>
            <a:r>
              <a:rPr sz="5400" spc="-10" dirty="0"/>
              <a:t>157.33</a:t>
            </a:r>
            <a:endParaRPr sz="5400"/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4400" spc="-10" dirty="0"/>
              <a:t>Certification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124</a:t>
            </a:fld>
            <a:endParaRPr spc="-25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167" y="333755"/>
              <a:ext cx="8778240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9916" y="1082039"/>
              <a:ext cx="1370076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501" y="482853"/>
            <a:ext cx="8078470" cy="1069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Initial</a:t>
            </a:r>
            <a:r>
              <a:rPr sz="4400" spc="-35" dirty="0"/>
              <a:t> </a:t>
            </a:r>
            <a:r>
              <a:rPr sz="4400" dirty="0"/>
              <a:t>Certification</a:t>
            </a:r>
            <a:r>
              <a:rPr sz="4400" spc="-45" dirty="0"/>
              <a:t> </a:t>
            </a:r>
            <a:r>
              <a:rPr sz="4400" spc="-10" dirty="0"/>
              <a:t>Requirements</a:t>
            </a:r>
            <a:endParaRPr sz="4400"/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400" dirty="0"/>
              <a:t>(1</a:t>
            </a:r>
            <a:r>
              <a:rPr sz="2400" spc="-25" dirty="0"/>
              <a:t> </a:t>
            </a:r>
            <a:r>
              <a:rPr sz="2400" dirty="0"/>
              <a:t>of</a:t>
            </a:r>
            <a:r>
              <a:rPr sz="2400" spc="-20" dirty="0"/>
              <a:t> </a:t>
            </a:r>
            <a:r>
              <a:rPr sz="2400" spc="-25" dirty="0"/>
              <a:t>3)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125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64540" y="1833877"/>
            <a:ext cx="7491095" cy="414083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least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18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age</a:t>
            </a:r>
            <a:endParaRPr sz="3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496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school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diploma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GED</a:t>
            </a:r>
            <a:endParaRPr sz="30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725"/>
              </a:spcBef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7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ECA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provides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exclusively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volunteer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exempt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requirement</a:t>
            </a:r>
            <a:endParaRPr sz="3000">
              <a:latin typeface="Times New Roman"/>
              <a:cs typeface="Times New Roman"/>
            </a:endParaRPr>
          </a:p>
          <a:p>
            <a:pPr marL="355600" marR="550545" indent="-34353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successfully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completed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DSHS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3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endParaRPr sz="3000">
              <a:latin typeface="Times New Roman"/>
              <a:cs typeface="Times New Roman"/>
            </a:endParaRPr>
          </a:p>
          <a:p>
            <a:pPr marL="354330" marR="1873885" indent="-34226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completed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approved 	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jurisprudence</a:t>
            </a:r>
            <a:r>
              <a:rPr sz="30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067" y="257555"/>
            <a:ext cx="8778240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401" y="406653"/>
            <a:ext cx="80784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Initial</a:t>
            </a:r>
            <a:r>
              <a:rPr sz="4400" spc="-35" dirty="0"/>
              <a:t> </a:t>
            </a:r>
            <a:r>
              <a:rPr sz="4400" dirty="0"/>
              <a:t>Certification</a:t>
            </a:r>
            <a:r>
              <a:rPr sz="4400" spc="-45" dirty="0"/>
              <a:t> </a:t>
            </a:r>
            <a:r>
              <a:rPr sz="4400" spc="-10" dirty="0"/>
              <a:t>Requirements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1815" y="100583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1010158"/>
            <a:ext cx="8129905" cy="476631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72085" algn="ctr">
              <a:lnSpc>
                <a:spcPct val="100000"/>
              </a:lnSpc>
              <a:spcBef>
                <a:spcPts val="685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3)</a:t>
            </a:r>
            <a:endParaRPr sz="2400">
              <a:latin typeface="Arial"/>
              <a:cs typeface="Arial"/>
            </a:endParaRPr>
          </a:p>
          <a:p>
            <a:pPr marL="355600" marR="137795" indent="-342900">
              <a:lnSpc>
                <a:spcPct val="100000"/>
              </a:lnSpc>
              <a:spcBef>
                <a:spcPts val="73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Submit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pay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non-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refundable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fee</a:t>
            </a:r>
            <a:endParaRPr sz="30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720"/>
              </a:spcBef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7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Volunteers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exempt.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However,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3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receives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compensation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30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period,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exemption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ceases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pay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prorated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fee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number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years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remaining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period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employment</a:t>
            </a:r>
            <a:r>
              <a:rPr sz="30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begins.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126</a:t>
            </a:fld>
            <a:endParaRPr spc="-25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067" y="257555"/>
            <a:ext cx="8778240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401" y="406653"/>
            <a:ext cx="80784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Initial</a:t>
            </a:r>
            <a:r>
              <a:rPr sz="4400" spc="-35" dirty="0"/>
              <a:t> </a:t>
            </a:r>
            <a:r>
              <a:rPr sz="4400" dirty="0"/>
              <a:t>Certification</a:t>
            </a:r>
            <a:r>
              <a:rPr sz="4400" spc="-45" dirty="0"/>
              <a:t> </a:t>
            </a:r>
            <a:r>
              <a:rPr sz="4400" spc="-10" dirty="0"/>
              <a:t>Requirements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1815" y="100583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5940" y="1010158"/>
            <a:ext cx="7696834" cy="34861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99720" algn="ctr">
              <a:lnSpc>
                <a:spcPct val="100000"/>
              </a:lnSpc>
              <a:spcBef>
                <a:spcPts val="685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(3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3)</a:t>
            </a:r>
            <a:endParaRPr sz="2400">
              <a:latin typeface="Arial"/>
              <a:cs typeface="Arial"/>
            </a:endParaRPr>
          </a:p>
          <a:p>
            <a:pPr marL="355600" marR="685800" indent="-342900">
              <a:lnSpc>
                <a:spcPct val="100000"/>
              </a:lnSpc>
              <a:spcBef>
                <a:spcPts val="73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evidence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active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National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Registry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endParaRPr sz="30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720"/>
              </a:spcBef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7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NR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“First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Responder”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considered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ECA</a:t>
            </a:r>
            <a:endParaRPr sz="3000">
              <a:latin typeface="Times New Roman"/>
              <a:cs typeface="Times New Roman"/>
            </a:endParaRPr>
          </a:p>
          <a:p>
            <a:pPr marL="355600" marR="199390" indent="-342900">
              <a:lnSpc>
                <a:spcPct val="100000"/>
              </a:lnSpc>
              <a:spcBef>
                <a:spcPts val="72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Submit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fingerprints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undergo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FBI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criminal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history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check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127</a:t>
            </a:fld>
            <a:endParaRPr spc="-25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6756" y="271272"/>
            <a:ext cx="6172200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0004" y="419862"/>
            <a:ext cx="54667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Length</a:t>
            </a:r>
            <a:r>
              <a:rPr sz="4400" spc="-100" dirty="0"/>
              <a:t> </a:t>
            </a:r>
            <a:r>
              <a:rPr sz="4400" dirty="0"/>
              <a:t>of</a:t>
            </a:r>
            <a:r>
              <a:rPr sz="4400" spc="-100" dirty="0"/>
              <a:t> </a:t>
            </a:r>
            <a:r>
              <a:rPr sz="4400" spc="-10" dirty="0"/>
              <a:t>Certification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128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231140" y="1367104"/>
            <a:ext cx="827341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08279" indent="-342900">
              <a:lnSpc>
                <a:spcPct val="100000"/>
              </a:lnSpc>
              <a:spcBef>
                <a:spcPts val="10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candidate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meets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four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beginning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issuance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wallet-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size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certificate.</a:t>
            </a:r>
            <a:endParaRPr sz="3000">
              <a:latin typeface="Times New Roman"/>
              <a:cs typeface="Times New Roman"/>
            </a:endParaRPr>
          </a:p>
          <a:p>
            <a:pPr marL="355600" marR="49530" indent="-342900">
              <a:lnSpc>
                <a:spcPct val="100000"/>
              </a:lnSpc>
              <a:spcBef>
                <a:spcPts val="72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candidate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verify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before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staffing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vehicle.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verified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applicant’s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receipt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official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identification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card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using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department’s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website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79" y="135635"/>
            <a:ext cx="5766816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334" rIns="0" bIns="0" rtlCol="0">
            <a:spAutoFit/>
          </a:bodyPr>
          <a:lstStyle/>
          <a:p>
            <a:pPr marL="131064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Inactive</a:t>
            </a:r>
            <a:r>
              <a:rPr sz="4400" spc="-15" dirty="0"/>
              <a:t> </a:t>
            </a:r>
            <a:r>
              <a:rPr sz="4400" spc="-10" dirty="0"/>
              <a:t>Certification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129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07340" y="1087881"/>
            <a:ext cx="8265159" cy="489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EMT,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AEMT,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EMT-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make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inactive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period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one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expiration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endParaRPr sz="2800">
              <a:latin typeface="Times New Roman"/>
              <a:cs typeface="Times New Roman"/>
            </a:endParaRPr>
          </a:p>
          <a:p>
            <a:pPr marL="355600" marR="18224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While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inactive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bystander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rendering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first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aid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cardiopulmonary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resuscitation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(CPR)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Automated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External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Defibrillator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capacity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layperson.</a:t>
            </a:r>
            <a:endParaRPr sz="2800">
              <a:latin typeface="Times New Roman"/>
              <a:cs typeface="Times New Roman"/>
            </a:endParaRPr>
          </a:p>
          <a:p>
            <a:pPr marL="355600" marR="46672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simultaneously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hold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inactive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6124" y="0"/>
            <a:ext cx="4241291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9117" y="124713"/>
            <a:ext cx="338327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HSC </a:t>
            </a:r>
            <a:r>
              <a:rPr sz="4400" spc="-10" dirty="0"/>
              <a:t>773.064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716023" y="678180"/>
            <a:ext cx="5588635" cy="1012190"/>
            <a:chOff x="1716023" y="678180"/>
            <a:chExt cx="5588635" cy="1012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6023" y="678180"/>
              <a:ext cx="4715256" cy="1011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2264" y="870204"/>
              <a:ext cx="1382267" cy="69189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31140" y="542740"/>
            <a:ext cx="8025765" cy="5722620"/>
          </a:xfrm>
          <a:prstGeom prst="rect">
            <a:avLst/>
          </a:prstGeom>
        </p:spPr>
        <p:txBody>
          <a:bodyPr vert="horz" wrap="square" lIns="0" tIns="267970" rIns="0" bIns="0" rtlCol="0">
            <a:spAutoFit/>
          </a:bodyPr>
          <a:lstStyle/>
          <a:p>
            <a:pPr marL="593725" algn="ctr">
              <a:lnSpc>
                <a:spcPct val="100000"/>
              </a:lnSpc>
              <a:spcBef>
                <a:spcPts val="2110"/>
              </a:spcBef>
            </a:pPr>
            <a:r>
              <a:rPr sz="3600" dirty="0">
                <a:solidFill>
                  <a:srgbClr val="FFCC66"/>
                </a:solidFill>
                <a:latin typeface="Arial"/>
                <a:cs typeface="Arial"/>
              </a:rPr>
              <a:t>(Criminal</a:t>
            </a:r>
            <a:r>
              <a:rPr sz="3600" spc="-8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CC66"/>
                </a:solidFill>
                <a:latin typeface="Arial"/>
                <a:cs typeface="Arial"/>
              </a:rPr>
              <a:t>Penalties)</a:t>
            </a:r>
            <a:r>
              <a:rPr sz="3600" spc="-5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(3</a:t>
            </a:r>
            <a:r>
              <a:rPr sz="2400" spc="-4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3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4)</a:t>
            </a:r>
            <a:endParaRPr sz="2400">
              <a:latin typeface="Arial"/>
              <a:cs typeface="Arial"/>
            </a:endParaRPr>
          </a:p>
          <a:p>
            <a:pPr marL="355600" marR="79375" indent="-342900">
              <a:lnSpc>
                <a:spcPct val="100000"/>
              </a:lnSpc>
              <a:spcBef>
                <a:spcPts val="156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Knowingly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permits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owns,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operates,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controls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sick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unless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Class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misdemeanor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Exceptions: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citizen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ordinarily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engaged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EMS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MCI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casualties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exceed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capacity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variance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granted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8816" y="0"/>
              <a:ext cx="3884676" cy="11125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572" y="600455"/>
              <a:ext cx="6681216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5243" y="858011"/>
              <a:ext cx="1385316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8730" y="126237"/>
            <a:ext cx="700785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51989">
              <a:lnSpc>
                <a:spcPct val="100000"/>
              </a:lnSpc>
              <a:spcBef>
                <a:spcPts val="95"/>
              </a:spcBef>
            </a:pPr>
            <a:r>
              <a:rPr dirty="0"/>
              <a:t>Time</a:t>
            </a:r>
            <a:r>
              <a:rPr spc="-100" dirty="0"/>
              <a:t> </a:t>
            </a:r>
            <a:r>
              <a:rPr dirty="0"/>
              <a:t>Limit</a:t>
            </a:r>
            <a:r>
              <a:rPr spc="-75" dirty="0"/>
              <a:t> </a:t>
            </a:r>
            <a:r>
              <a:rPr spc="-25" dirty="0"/>
              <a:t>for </a:t>
            </a:r>
            <a:r>
              <a:rPr dirty="0"/>
              <a:t>Completing</a:t>
            </a:r>
            <a:r>
              <a:rPr spc="-145" dirty="0"/>
              <a:t> </a:t>
            </a:r>
            <a:r>
              <a:rPr dirty="0"/>
              <a:t>Requirements</a:t>
            </a:r>
            <a:r>
              <a:rPr spc="-120" dirty="0"/>
              <a:t> </a:t>
            </a:r>
            <a:r>
              <a:rPr sz="2400" dirty="0"/>
              <a:t>(1</a:t>
            </a:r>
            <a:r>
              <a:rPr sz="2400" spc="-105" dirty="0"/>
              <a:t> </a:t>
            </a:r>
            <a:r>
              <a:rPr sz="2400" dirty="0"/>
              <a:t>of</a:t>
            </a:r>
            <a:r>
              <a:rPr sz="2400" spc="-105" dirty="0"/>
              <a:t> </a:t>
            </a:r>
            <a:r>
              <a:rPr sz="2400" spc="-25" dirty="0"/>
              <a:t>2)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130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1620139"/>
            <a:ext cx="7585709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initial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candidate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shall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later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candidate's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course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date.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expire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mailed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application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postmarked,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faxed,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online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submission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hand-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delivered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received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2616" y="0"/>
              <a:ext cx="3884676" cy="11125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372" y="600455"/>
              <a:ext cx="6681216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9043" y="858011"/>
              <a:ext cx="1385316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2530" y="126237"/>
            <a:ext cx="700785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51989">
              <a:lnSpc>
                <a:spcPct val="100000"/>
              </a:lnSpc>
              <a:spcBef>
                <a:spcPts val="95"/>
              </a:spcBef>
            </a:pPr>
            <a:r>
              <a:rPr dirty="0"/>
              <a:t>Time</a:t>
            </a:r>
            <a:r>
              <a:rPr spc="-100" dirty="0"/>
              <a:t> </a:t>
            </a:r>
            <a:r>
              <a:rPr dirty="0"/>
              <a:t>Limit</a:t>
            </a:r>
            <a:r>
              <a:rPr spc="-75" dirty="0"/>
              <a:t> </a:t>
            </a:r>
            <a:r>
              <a:rPr spc="-25" dirty="0"/>
              <a:t>for </a:t>
            </a:r>
            <a:r>
              <a:rPr dirty="0"/>
              <a:t>Completing</a:t>
            </a:r>
            <a:r>
              <a:rPr spc="-145" dirty="0"/>
              <a:t> </a:t>
            </a:r>
            <a:r>
              <a:rPr dirty="0"/>
              <a:t>Requirements</a:t>
            </a:r>
            <a:r>
              <a:rPr spc="-120" dirty="0"/>
              <a:t> </a:t>
            </a:r>
            <a:r>
              <a:rPr sz="2400" dirty="0"/>
              <a:t>(2</a:t>
            </a:r>
            <a:r>
              <a:rPr sz="2400" spc="-105" dirty="0"/>
              <a:t> </a:t>
            </a:r>
            <a:r>
              <a:rPr sz="2400" dirty="0"/>
              <a:t>of</a:t>
            </a:r>
            <a:r>
              <a:rPr sz="2400" spc="-105" dirty="0"/>
              <a:t> </a:t>
            </a:r>
            <a:r>
              <a:rPr sz="2400" spc="-25" dirty="0"/>
              <a:t>2)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131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383540" y="1696339"/>
            <a:ext cx="788924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01625" indent="-342900">
              <a:lnSpc>
                <a:spcPct val="100000"/>
              </a:lnSpc>
              <a:spcBef>
                <a:spcPts val="10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NR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remain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until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final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requirement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met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candidate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does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candidate's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initial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date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would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repeat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requirements;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including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initial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5" y="227076"/>
            <a:ext cx="9051035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289" y="362458"/>
            <a:ext cx="8266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Reciprocity</a:t>
            </a:r>
            <a:r>
              <a:rPr spc="-130" dirty="0"/>
              <a:t> </a:t>
            </a:r>
            <a:r>
              <a:rPr dirty="0"/>
              <a:t>Through</a:t>
            </a:r>
            <a:r>
              <a:rPr spc="-135" dirty="0"/>
              <a:t> </a:t>
            </a:r>
            <a:r>
              <a:rPr dirty="0"/>
              <a:t>NR</a:t>
            </a:r>
            <a:r>
              <a:rPr spc="-145" dirty="0"/>
              <a:t> </a:t>
            </a:r>
            <a:r>
              <a:rPr spc="-10" dirty="0"/>
              <a:t>Certification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3715" y="899160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879093"/>
            <a:ext cx="8268334" cy="469392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09855" algn="ctr">
              <a:lnSpc>
                <a:spcPct val="100000"/>
              </a:lnSpc>
              <a:spcBef>
                <a:spcPts val="88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7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currently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certified by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National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Registry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did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department-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apply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equal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lower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submitting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reciprocity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nonrefundable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fee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$120</a:t>
            </a:r>
            <a:endParaRPr sz="3000">
              <a:latin typeface="Times New Roman"/>
              <a:cs typeface="Times New Roman"/>
            </a:endParaRPr>
          </a:p>
          <a:p>
            <a:pPr marL="355600" marR="652780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holding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Registry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AEMT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written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verification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proficiency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AEMT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skills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132</a:t>
            </a:fld>
            <a:endParaRPr spc="-25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5" y="36575"/>
            <a:ext cx="900836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489" y="173228"/>
            <a:ext cx="8266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Reciprocity</a:t>
            </a:r>
            <a:r>
              <a:rPr spc="-130" dirty="0"/>
              <a:t> </a:t>
            </a:r>
            <a:r>
              <a:rPr dirty="0"/>
              <a:t>Through</a:t>
            </a:r>
            <a:r>
              <a:rPr spc="-135" dirty="0"/>
              <a:t> </a:t>
            </a:r>
            <a:r>
              <a:rPr dirty="0"/>
              <a:t>NR</a:t>
            </a:r>
            <a:r>
              <a:rPr spc="-145" dirty="0"/>
              <a:t> </a:t>
            </a:r>
            <a:r>
              <a:rPr spc="-10" dirty="0"/>
              <a:t>Certification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7140" y="694944"/>
            <a:ext cx="1597152" cy="7894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760955"/>
            <a:ext cx="7792720" cy="54559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581660" algn="ctr">
              <a:lnSpc>
                <a:spcPct val="100000"/>
              </a:lnSpc>
              <a:spcBef>
                <a:spcPts val="305"/>
              </a:spcBef>
            </a:pPr>
            <a:r>
              <a:rPr sz="2800" dirty="0">
                <a:solidFill>
                  <a:srgbClr val="FFCC66"/>
                </a:solidFill>
                <a:latin typeface="Arial"/>
                <a:cs typeface="Arial"/>
              </a:rPr>
              <a:t>(2</a:t>
            </a:r>
            <a:r>
              <a:rPr sz="28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800" spc="-3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CC66"/>
                </a:solidFill>
                <a:latin typeface="Arial"/>
                <a:cs typeface="Arial"/>
              </a:rPr>
              <a:t>2)</a:t>
            </a:r>
            <a:endParaRPr sz="2800">
              <a:latin typeface="Arial"/>
              <a:cs typeface="Arial"/>
            </a:endParaRPr>
          </a:p>
          <a:p>
            <a:pPr marL="355600" marR="92710" indent="-342900">
              <a:lnSpc>
                <a:spcPct val="100000"/>
              </a:lnSpc>
              <a:spcBef>
                <a:spcPts val="204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Registry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responder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eligible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reciprocity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ECA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candidate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eligible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reciprocity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Registry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expires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prior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listed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section</a:t>
            </a:r>
            <a:endParaRPr sz="2800">
              <a:latin typeface="Times New Roman"/>
              <a:cs typeface="Times New Roman"/>
            </a:endParaRPr>
          </a:p>
          <a:p>
            <a:pPr marL="355600" marR="35433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candidate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four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beginning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issuance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wallet-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size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endParaRPr sz="2800">
              <a:latin typeface="Times New Roman"/>
              <a:cs typeface="Times New Roman"/>
            </a:endParaRPr>
          </a:p>
          <a:p>
            <a:pPr marL="355600" marR="90487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candidate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jurisprudence</a:t>
            </a:r>
            <a:r>
              <a:rPr sz="28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133</a:t>
            </a:fld>
            <a:endParaRPr spc="-25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591" y="105156"/>
              <a:ext cx="7470648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2035" y="714755"/>
              <a:ext cx="4590288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9780" y="972311"/>
              <a:ext cx="1385316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8750" y="240537"/>
            <a:ext cx="668718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7890" marR="5080" indent="-885825">
              <a:lnSpc>
                <a:spcPct val="100000"/>
              </a:lnSpc>
              <a:spcBef>
                <a:spcPts val="95"/>
              </a:spcBef>
            </a:pPr>
            <a:r>
              <a:rPr dirty="0"/>
              <a:t>Reciprocity</a:t>
            </a:r>
            <a:r>
              <a:rPr spc="-105" dirty="0"/>
              <a:t> </a:t>
            </a:r>
            <a:r>
              <a:rPr dirty="0"/>
              <a:t>of</a:t>
            </a:r>
            <a:r>
              <a:rPr spc="-120" dirty="0"/>
              <a:t> </a:t>
            </a:r>
            <a:r>
              <a:rPr dirty="0"/>
              <a:t>Those</a:t>
            </a:r>
            <a:r>
              <a:rPr spc="-125" dirty="0"/>
              <a:t> </a:t>
            </a:r>
            <a:r>
              <a:rPr spc="-10" dirty="0"/>
              <a:t>Certified </a:t>
            </a:r>
            <a:r>
              <a:rPr dirty="0"/>
              <a:t>by</a:t>
            </a:r>
            <a:r>
              <a:rPr spc="-85" dirty="0"/>
              <a:t> </a:t>
            </a:r>
            <a:r>
              <a:rPr dirty="0"/>
              <a:t>Another</a:t>
            </a:r>
            <a:r>
              <a:rPr spc="-75" dirty="0"/>
              <a:t> </a:t>
            </a:r>
            <a:r>
              <a:rPr dirty="0"/>
              <a:t>State</a:t>
            </a:r>
            <a:r>
              <a:rPr spc="-70" dirty="0"/>
              <a:t> </a:t>
            </a:r>
            <a:r>
              <a:rPr sz="2400" dirty="0"/>
              <a:t>(1</a:t>
            </a:r>
            <a:r>
              <a:rPr sz="2400" spc="-50" dirty="0"/>
              <a:t> </a:t>
            </a:r>
            <a:r>
              <a:rPr sz="2400" dirty="0"/>
              <a:t>of</a:t>
            </a:r>
            <a:r>
              <a:rPr sz="2400" spc="-50" dirty="0"/>
              <a:t> </a:t>
            </a:r>
            <a:r>
              <a:rPr sz="2400" spc="-25" dirty="0"/>
              <a:t>3)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134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1545462"/>
            <a:ext cx="7421880" cy="446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8900" indent="-343535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currently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submitting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reciprocity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nonrefundable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fee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$120</a:t>
            </a:r>
            <a:endParaRPr sz="2800">
              <a:latin typeface="Times New Roman"/>
              <a:cs typeface="Times New Roman"/>
            </a:endParaRPr>
          </a:p>
          <a:p>
            <a:pPr marL="355600" marR="45339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candidate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pass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Registry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assessment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exam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holding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AEMT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out-of-state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proof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proficiency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AEMT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skills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signed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coordinator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instructor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591" y="105156"/>
              <a:ext cx="7470648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2035" y="714755"/>
              <a:ext cx="4590288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9780" y="972311"/>
              <a:ext cx="1385316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8750" y="240537"/>
            <a:ext cx="668718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7890" marR="5080" indent="-885825">
              <a:lnSpc>
                <a:spcPct val="100000"/>
              </a:lnSpc>
              <a:spcBef>
                <a:spcPts val="95"/>
              </a:spcBef>
            </a:pPr>
            <a:r>
              <a:rPr dirty="0"/>
              <a:t>Reciprocity</a:t>
            </a:r>
            <a:r>
              <a:rPr spc="-105" dirty="0"/>
              <a:t> </a:t>
            </a:r>
            <a:r>
              <a:rPr dirty="0"/>
              <a:t>of</a:t>
            </a:r>
            <a:r>
              <a:rPr spc="-120" dirty="0"/>
              <a:t> </a:t>
            </a:r>
            <a:r>
              <a:rPr dirty="0"/>
              <a:t>Those</a:t>
            </a:r>
            <a:r>
              <a:rPr spc="-125" dirty="0"/>
              <a:t> </a:t>
            </a:r>
            <a:r>
              <a:rPr spc="-10" dirty="0"/>
              <a:t>Certified </a:t>
            </a:r>
            <a:r>
              <a:rPr dirty="0"/>
              <a:t>by</a:t>
            </a:r>
            <a:r>
              <a:rPr spc="-85" dirty="0"/>
              <a:t> </a:t>
            </a:r>
            <a:r>
              <a:rPr dirty="0"/>
              <a:t>Another</a:t>
            </a:r>
            <a:r>
              <a:rPr spc="-75" dirty="0"/>
              <a:t> </a:t>
            </a:r>
            <a:r>
              <a:rPr dirty="0"/>
              <a:t>State</a:t>
            </a:r>
            <a:r>
              <a:rPr spc="-70" dirty="0"/>
              <a:t> </a:t>
            </a:r>
            <a:r>
              <a:rPr sz="2400" dirty="0"/>
              <a:t>(2</a:t>
            </a:r>
            <a:r>
              <a:rPr sz="2400" spc="-50" dirty="0"/>
              <a:t> </a:t>
            </a:r>
            <a:r>
              <a:rPr sz="2400" dirty="0"/>
              <a:t>of</a:t>
            </a:r>
            <a:r>
              <a:rPr sz="2400" spc="-50" dirty="0"/>
              <a:t> </a:t>
            </a:r>
            <a:r>
              <a:rPr sz="2400" spc="-25" dirty="0"/>
              <a:t>3)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135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23545" indent="-343535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/>
              <a:t>Submit</a:t>
            </a:r>
            <a:r>
              <a:rPr sz="2800" spc="-50" dirty="0"/>
              <a:t> </a:t>
            </a:r>
            <a:r>
              <a:rPr sz="2800" dirty="0"/>
              <a:t>fingerprints</a:t>
            </a:r>
            <a:r>
              <a:rPr sz="2800" spc="-65" dirty="0"/>
              <a:t> </a:t>
            </a:r>
            <a:r>
              <a:rPr sz="2800" dirty="0"/>
              <a:t>through</a:t>
            </a:r>
            <a:r>
              <a:rPr sz="2800" spc="-50" dirty="0"/>
              <a:t> </a:t>
            </a:r>
            <a:r>
              <a:rPr sz="2800" dirty="0"/>
              <a:t>the</a:t>
            </a:r>
            <a:r>
              <a:rPr sz="2800" spc="-70" dirty="0"/>
              <a:t> </a:t>
            </a:r>
            <a:r>
              <a:rPr sz="2800" dirty="0"/>
              <a:t>state</a:t>
            </a:r>
            <a:r>
              <a:rPr sz="2800" spc="-45" dirty="0"/>
              <a:t> </a:t>
            </a:r>
            <a:r>
              <a:rPr sz="2800" spc="-10" dirty="0"/>
              <a:t>approved </a:t>
            </a:r>
            <a:r>
              <a:rPr sz="2800" dirty="0"/>
              <a:t>service</a:t>
            </a:r>
            <a:r>
              <a:rPr sz="2800" spc="-65" dirty="0"/>
              <a:t> </a:t>
            </a:r>
            <a:r>
              <a:rPr sz="2800" dirty="0"/>
              <a:t>to</a:t>
            </a:r>
            <a:r>
              <a:rPr sz="2800" spc="-55" dirty="0"/>
              <a:t> </a:t>
            </a:r>
            <a:r>
              <a:rPr sz="2800" dirty="0"/>
              <a:t>undergo</a:t>
            </a:r>
            <a:r>
              <a:rPr sz="2800" spc="-55" dirty="0"/>
              <a:t> </a:t>
            </a:r>
            <a:r>
              <a:rPr sz="2800" dirty="0"/>
              <a:t>FBI</a:t>
            </a:r>
            <a:r>
              <a:rPr sz="2800" spc="-35" dirty="0"/>
              <a:t> </a:t>
            </a:r>
            <a:r>
              <a:rPr sz="2800" dirty="0"/>
              <a:t>criminal</a:t>
            </a:r>
            <a:r>
              <a:rPr sz="2800" spc="-55" dirty="0"/>
              <a:t> </a:t>
            </a:r>
            <a:r>
              <a:rPr sz="2800" dirty="0"/>
              <a:t>history</a:t>
            </a:r>
            <a:r>
              <a:rPr sz="2800" spc="-55" dirty="0"/>
              <a:t> </a:t>
            </a:r>
            <a:r>
              <a:rPr sz="2800" spc="-10" dirty="0"/>
              <a:t>check</a:t>
            </a:r>
            <a:endParaRPr sz="2800"/>
          </a:p>
          <a:p>
            <a:pPr marL="355600" marR="538480" indent="-343535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/>
              <a:t>The</a:t>
            </a:r>
            <a:r>
              <a:rPr sz="2800" spc="-15" dirty="0"/>
              <a:t> </a:t>
            </a:r>
            <a:r>
              <a:rPr sz="2800" dirty="0"/>
              <a:t>candidate</a:t>
            </a:r>
            <a:r>
              <a:rPr sz="2800" spc="-30" dirty="0"/>
              <a:t> </a:t>
            </a:r>
            <a:r>
              <a:rPr sz="2800" dirty="0"/>
              <a:t>has</a:t>
            </a:r>
            <a:r>
              <a:rPr sz="2800" spc="-15" dirty="0"/>
              <a:t> </a:t>
            </a:r>
            <a:r>
              <a:rPr sz="2800" dirty="0"/>
              <a:t>completed</a:t>
            </a:r>
            <a:r>
              <a:rPr sz="2800" spc="-15" dirty="0"/>
              <a:t> </a:t>
            </a:r>
            <a:r>
              <a:rPr sz="2800" dirty="0"/>
              <a:t>a</a:t>
            </a:r>
            <a:r>
              <a:rPr sz="2800" spc="-20" dirty="0"/>
              <a:t> </a:t>
            </a:r>
            <a:r>
              <a:rPr sz="2800" dirty="0"/>
              <a:t>state</a:t>
            </a:r>
            <a:r>
              <a:rPr sz="2800" spc="-20" dirty="0"/>
              <a:t> </a:t>
            </a:r>
            <a:r>
              <a:rPr sz="2800" spc="-10" dirty="0"/>
              <a:t>approved </a:t>
            </a:r>
            <a:r>
              <a:rPr sz="2800" dirty="0"/>
              <a:t>jurisprudence</a:t>
            </a:r>
            <a:r>
              <a:rPr sz="2800" spc="-130" dirty="0"/>
              <a:t> </a:t>
            </a:r>
            <a:r>
              <a:rPr sz="2800" spc="-10" dirty="0"/>
              <a:t>examination</a:t>
            </a:r>
            <a:endParaRPr sz="2800"/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/>
              <a:t>Reciprocity</a:t>
            </a:r>
            <a:r>
              <a:rPr sz="2800" spc="-45" dirty="0"/>
              <a:t> </a:t>
            </a:r>
            <a:r>
              <a:rPr sz="2800" dirty="0"/>
              <a:t>is</a:t>
            </a:r>
            <a:r>
              <a:rPr sz="2800" spc="-40" dirty="0"/>
              <a:t> </a:t>
            </a:r>
            <a:r>
              <a:rPr sz="2800" dirty="0"/>
              <a:t>not</a:t>
            </a:r>
            <a:r>
              <a:rPr sz="2800" spc="-35" dirty="0"/>
              <a:t> </a:t>
            </a:r>
            <a:r>
              <a:rPr sz="2800" dirty="0"/>
              <a:t>allowed</a:t>
            </a:r>
            <a:r>
              <a:rPr sz="2800" spc="-50" dirty="0"/>
              <a:t> </a:t>
            </a:r>
            <a:r>
              <a:rPr sz="2800" dirty="0"/>
              <a:t>for</a:t>
            </a:r>
            <a:r>
              <a:rPr sz="2800" spc="-25" dirty="0"/>
              <a:t> </a:t>
            </a:r>
            <a:r>
              <a:rPr sz="2800" dirty="0"/>
              <a:t>the</a:t>
            </a:r>
            <a:r>
              <a:rPr sz="2800" spc="-55" dirty="0"/>
              <a:t> </a:t>
            </a:r>
            <a:r>
              <a:rPr sz="2800" dirty="0"/>
              <a:t>ECA</a:t>
            </a:r>
            <a:r>
              <a:rPr sz="2800" spc="-20" dirty="0"/>
              <a:t> </a:t>
            </a:r>
            <a:r>
              <a:rPr sz="2800" spc="-10" dirty="0"/>
              <a:t>level</a:t>
            </a:r>
            <a:endParaRPr sz="2800"/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/>
              <a:t>A</a:t>
            </a:r>
            <a:r>
              <a:rPr sz="2800" spc="-25" dirty="0"/>
              <a:t> </a:t>
            </a:r>
            <a:r>
              <a:rPr sz="2800" dirty="0"/>
              <a:t>candidate</a:t>
            </a:r>
            <a:r>
              <a:rPr sz="2800" spc="-35" dirty="0"/>
              <a:t> </a:t>
            </a:r>
            <a:r>
              <a:rPr sz="2800" dirty="0"/>
              <a:t>will</a:t>
            </a:r>
            <a:r>
              <a:rPr sz="2800" spc="-20" dirty="0"/>
              <a:t> </a:t>
            </a:r>
            <a:r>
              <a:rPr sz="2800" dirty="0"/>
              <a:t>not</a:t>
            </a:r>
            <a:r>
              <a:rPr sz="2800" spc="-35" dirty="0"/>
              <a:t> </a:t>
            </a:r>
            <a:r>
              <a:rPr sz="2800" dirty="0"/>
              <a:t>be</a:t>
            </a:r>
            <a:r>
              <a:rPr sz="2800" spc="-20" dirty="0"/>
              <a:t> </a:t>
            </a:r>
            <a:r>
              <a:rPr sz="2800" dirty="0"/>
              <a:t>eligible</a:t>
            </a:r>
            <a:r>
              <a:rPr sz="2800" spc="-35" dirty="0"/>
              <a:t> </a:t>
            </a:r>
            <a:r>
              <a:rPr sz="2800" dirty="0"/>
              <a:t>for</a:t>
            </a:r>
            <a:r>
              <a:rPr sz="2800" spc="-25" dirty="0"/>
              <a:t> </a:t>
            </a:r>
            <a:r>
              <a:rPr sz="2800" dirty="0"/>
              <a:t>reciprocity</a:t>
            </a:r>
            <a:r>
              <a:rPr sz="2800" spc="-25" dirty="0"/>
              <a:t> if </a:t>
            </a:r>
            <a:r>
              <a:rPr sz="2800" dirty="0"/>
              <a:t>the</a:t>
            </a:r>
            <a:r>
              <a:rPr sz="2800" spc="-30" dirty="0"/>
              <a:t> </a:t>
            </a:r>
            <a:r>
              <a:rPr sz="2800" spc="-10" dirty="0"/>
              <a:t>out-of-</a:t>
            </a:r>
            <a:r>
              <a:rPr sz="2800" dirty="0"/>
              <a:t>state</a:t>
            </a:r>
            <a:r>
              <a:rPr sz="2800" spc="-45" dirty="0"/>
              <a:t> </a:t>
            </a:r>
            <a:r>
              <a:rPr sz="2800" dirty="0"/>
              <a:t>certification</a:t>
            </a:r>
            <a:r>
              <a:rPr sz="2800" spc="-40" dirty="0"/>
              <a:t> </a:t>
            </a:r>
            <a:r>
              <a:rPr sz="2800" dirty="0"/>
              <a:t>expires</a:t>
            </a:r>
            <a:r>
              <a:rPr sz="2800" spc="-20" dirty="0"/>
              <a:t> </a:t>
            </a:r>
            <a:r>
              <a:rPr sz="2800" dirty="0"/>
              <a:t>prior</a:t>
            </a:r>
            <a:r>
              <a:rPr sz="2800" spc="-35" dirty="0"/>
              <a:t> </a:t>
            </a:r>
            <a:r>
              <a:rPr sz="2800" dirty="0"/>
              <a:t>to</a:t>
            </a:r>
            <a:r>
              <a:rPr sz="2800" spc="-15" dirty="0"/>
              <a:t> </a:t>
            </a:r>
            <a:r>
              <a:rPr sz="2800" spc="-25" dirty="0"/>
              <a:t>the </a:t>
            </a:r>
            <a:r>
              <a:rPr sz="2800" dirty="0"/>
              <a:t>completion</a:t>
            </a:r>
            <a:r>
              <a:rPr sz="2800" spc="-55" dirty="0"/>
              <a:t> </a:t>
            </a:r>
            <a:r>
              <a:rPr sz="2800" dirty="0"/>
              <a:t>of</a:t>
            </a:r>
            <a:r>
              <a:rPr sz="2800" spc="-35" dirty="0"/>
              <a:t> </a:t>
            </a:r>
            <a:r>
              <a:rPr sz="2800" dirty="0"/>
              <a:t>all</a:t>
            </a:r>
            <a:r>
              <a:rPr sz="2800" spc="-50" dirty="0"/>
              <a:t> </a:t>
            </a:r>
            <a:r>
              <a:rPr sz="2800" dirty="0"/>
              <a:t>requirements</a:t>
            </a:r>
            <a:r>
              <a:rPr sz="2800" spc="-45" dirty="0"/>
              <a:t> </a:t>
            </a:r>
            <a:r>
              <a:rPr sz="2800" dirty="0"/>
              <a:t>for</a:t>
            </a:r>
            <a:r>
              <a:rPr sz="2800" spc="-35" dirty="0"/>
              <a:t> </a:t>
            </a:r>
            <a:r>
              <a:rPr sz="2800" dirty="0"/>
              <a:t>certification</a:t>
            </a:r>
            <a:r>
              <a:rPr sz="2800" spc="-55" dirty="0"/>
              <a:t> </a:t>
            </a:r>
            <a:r>
              <a:rPr sz="2800" spc="-25" dirty="0"/>
              <a:t>as </a:t>
            </a:r>
            <a:r>
              <a:rPr sz="2800" dirty="0"/>
              <a:t>listed</a:t>
            </a:r>
            <a:r>
              <a:rPr sz="2800" spc="-35" dirty="0"/>
              <a:t> </a:t>
            </a:r>
            <a:r>
              <a:rPr sz="2800" dirty="0"/>
              <a:t>in</a:t>
            </a:r>
            <a:r>
              <a:rPr sz="2800" spc="5" dirty="0"/>
              <a:t> </a:t>
            </a:r>
            <a:r>
              <a:rPr sz="2800" dirty="0"/>
              <a:t>this</a:t>
            </a:r>
            <a:r>
              <a:rPr sz="2800" spc="-10" dirty="0"/>
              <a:t> section</a:t>
            </a:r>
            <a:endParaRPr sz="280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591" y="105156"/>
              <a:ext cx="7470648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2035" y="714755"/>
              <a:ext cx="4590288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9780" y="972311"/>
              <a:ext cx="1385316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8750" y="240537"/>
            <a:ext cx="668718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7890" marR="5080" indent="-885825">
              <a:lnSpc>
                <a:spcPct val="100000"/>
              </a:lnSpc>
              <a:spcBef>
                <a:spcPts val="95"/>
              </a:spcBef>
            </a:pPr>
            <a:r>
              <a:rPr dirty="0"/>
              <a:t>Reciprocity</a:t>
            </a:r>
            <a:r>
              <a:rPr spc="-105" dirty="0"/>
              <a:t> </a:t>
            </a:r>
            <a:r>
              <a:rPr dirty="0"/>
              <a:t>of</a:t>
            </a:r>
            <a:r>
              <a:rPr spc="-120" dirty="0"/>
              <a:t> </a:t>
            </a:r>
            <a:r>
              <a:rPr dirty="0"/>
              <a:t>Those</a:t>
            </a:r>
            <a:r>
              <a:rPr spc="-125" dirty="0"/>
              <a:t> </a:t>
            </a:r>
            <a:r>
              <a:rPr spc="-10" dirty="0"/>
              <a:t>Certified </a:t>
            </a:r>
            <a:r>
              <a:rPr dirty="0"/>
              <a:t>by</a:t>
            </a:r>
            <a:r>
              <a:rPr spc="-85" dirty="0"/>
              <a:t> </a:t>
            </a:r>
            <a:r>
              <a:rPr dirty="0"/>
              <a:t>Another</a:t>
            </a:r>
            <a:r>
              <a:rPr spc="-75" dirty="0"/>
              <a:t> </a:t>
            </a:r>
            <a:r>
              <a:rPr dirty="0"/>
              <a:t>State</a:t>
            </a:r>
            <a:r>
              <a:rPr spc="-70" dirty="0"/>
              <a:t> </a:t>
            </a:r>
            <a:r>
              <a:rPr sz="2400" dirty="0"/>
              <a:t>(3</a:t>
            </a:r>
            <a:r>
              <a:rPr sz="2400" spc="-50" dirty="0"/>
              <a:t> </a:t>
            </a:r>
            <a:r>
              <a:rPr sz="2400" dirty="0"/>
              <a:t>of</a:t>
            </a:r>
            <a:r>
              <a:rPr sz="2400" spc="-50" dirty="0"/>
              <a:t> </a:t>
            </a:r>
            <a:r>
              <a:rPr sz="2400" spc="-25" dirty="0"/>
              <a:t>3)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136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1545462"/>
            <a:ext cx="7456170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3180" indent="-343535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candidate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section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four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beginning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issuance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wallet-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size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receiving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issued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reciprocity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recertify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prior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expiration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§157.34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title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228" y="234696"/>
            <a:ext cx="8426196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386" y="370789"/>
            <a:ext cx="7787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Responsibilities</a:t>
            </a:r>
            <a:r>
              <a:rPr spc="-5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EMS</a:t>
            </a:r>
            <a:r>
              <a:rPr spc="-65" dirty="0"/>
              <a:t> </a:t>
            </a:r>
            <a:r>
              <a:rPr spc="-10" dirty="0"/>
              <a:t>Personnel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3715" y="908303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821671"/>
            <a:ext cx="8430895" cy="510222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R="44450" algn="ctr">
              <a:lnSpc>
                <a:spcPct val="100000"/>
              </a:lnSpc>
              <a:spcBef>
                <a:spcPts val="140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3)</a:t>
            </a:r>
            <a:endParaRPr sz="2400">
              <a:latin typeface="Arial"/>
              <a:cs typeface="Arial"/>
            </a:endParaRPr>
          </a:p>
          <a:p>
            <a:pPr marL="355600" marR="15240" indent="-342900">
              <a:lnSpc>
                <a:spcPct val="100000"/>
              </a:lnSpc>
              <a:spcBef>
                <a:spcPts val="151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Making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accurate,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clearly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documenting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patient’s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condition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upon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personnel’s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arrival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scene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patient’s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status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including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signs,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symptoms,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responses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duration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provider’s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policy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employer,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legal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authority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abuse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24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hours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next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event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137</a:t>
            </a:fld>
            <a:endParaRPr spc="-25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228" y="234696"/>
              <a:ext cx="8426196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3716" y="908303"/>
              <a:ext cx="1370076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2386" y="370789"/>
            <a:ext cx="7787640" cy="10077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Responsibilities</a:t>
            </a:r>
            <a:r>
              <a:rPr spc="-5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EMS</a:t>
            </a:r>
            <a:r>
              <a:rPr spc="-65" dirty="0"/>
              <a:t> </a:t>
            </a:r>
            <a:r>
              <a:rPr spc="-10" dirty="0"/>
              <a:t>Personnel</a:t>
            </a: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400" dirty="0"/>
              <a:t>(2</a:t>
            </a:r>
            <a:r>
              <a:rPr sz="2400" spc="-25" dirty="0"/>
              <a:t> </a:t>
            </a:r>
            <a:r>
              <a:rPr sz="2400" dirty="0"/>
              <a:t>of</a:t>
            </a:r>
            <a:r>
              <a:rPr sz="2400" spc="-20" dirty="0"/>
              <a:t> </a:t>
            </a:r>
            <a:r>
              <a:rPr sz="2400" spc="-25" dirty="0"/>
              <a:t>3)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138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001139"/>
            <a:ext cx="7649845" cy="286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79145" indent="-342900">
              <a:lnSpc>
                <a:spcPct val="100000"/>
              </a:lnSpc>
              <a:spcBef>
                <a:spcPts val="10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director’s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protocol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policies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Taking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precautions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prevent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misappropriation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medications,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supplies,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equipment,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personal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items,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money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belonging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patient,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employer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entity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228" y="234696"/>
              <a:ext cx="8426196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3716" y="908303"/>
              <a:ext cx="1370076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2386" y="370789"/>
            <a:ext cx="7787640" cy="10077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Responsibilities</a:t>
            </a:r>
            <a:r>
              <a:rPr spc="-5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EMS</a:t>
            </a:r>
            <a:r>
              <a:rPr spc="-65" dirty="0"/>
              <a:t> </a:t>
            </a:r>
            <a:r>
              <a:rPr spc="-10" dirty="0"/>
              <a:t>Personnel</a:t>
            </a: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400" dirty="0"/>
              <a:t>(3</a:t>
            </a:r>
            <a:r>
              <a:rPr sz="2400" spc="-25" dirty="0"/>
              <a:t> </a:t>
            </a:r>
            <a:r>
              <a:rPr sz="2400" dirty="0"/>
              <a:t>of</a:t>
            </a:r>
            <a:r>
              <a:rPr sz="2400" spc="-20" dirty="0"/>
              <a:t> </a:t>
            </a:r>
            <a:r>
              <a:rPr sz="2400" spc="-25" dirty="0"/>
              <a:t>3)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139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535940" y="2002662"/>
            <a:ext cx="7485380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1115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skill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knowledge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perform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duties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responsibilities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Notifying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valid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mailing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address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changes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8127" y="394715"/>
            <a:ext cx="4241291" cy="1231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1122" y="543813"/>
            <a:ext cx="33832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HSC </a:t>
            </a:r>
            <a:r>
              <a:rPr sz="4400" spc="-10" dirty="0"/>
              <a:t>773.064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1748027" y="1097280"/>
            <a:ext cx="5588635" cy="1012190"/>
            <a:chOff x="1748027" y="1097280"/>
            <a:chExt cx="5588635" cy="1012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8027" y="1097280"/>
              <a:ext cx="4715256" cy="1011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4268" y="1289304"/>
              <a:ext cx="1382267" cy="69189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64540" y="952877"/>
            <a:ext cx="6532245" cy="2538095"/>
          </a:xfrm>
          <a:prstGeom prst="rect">
            <a:avLst/>
          </a:prstGeom>
        </p:spPr>
        <p:txBody>
          <a:bodyPr vert="horz" wrap="square" lIns="0" tIns="276860" rIns="0" bIns="0" rtlCol="0">
            <a:spAutoFit/>
          </a:bodyPr>
          <a:lstStyle/>
          <a:p>
            <a:pPr marL="1267460">
              <a:lnSpc>
                <a:spcPct val="100000"/>
              </a:lnSpc>
              <a:spcBef>
                <a:spcPts val="2180"/>
              </a:spcBef>
            </a:pPr>
            <a:r>
              <a:rPr sz="3600" dirty="0">
                <a:solidFill>
                  <a:srgbClr val="FFCC66"/>
                </a:solidFill>
                <a:latin typeface="Arial"/>
                <a:cs typeface="Arial"/>
              </a:rPr>
              <a:t>(Criminal</a:t>
            </a:r>
            <a:r>
              <a:rPr sz="3600" spc="-4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CC66"/>
                </a:solidFill>
                <a:latin typeface="Arial"/>
                <a:cs typeface="Arial"/>
              </a:rPr>
              <a:t>Penalties)</a:t>
            </a:r>
            <a:r>
              <a:rPr sz="36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(4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4)</a:t>
            </a:r>
            <a:endParaRPr sz="24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85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offenses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section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prosecuted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offense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alleged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occurred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9528" y="1397508"/>
              <a:ext cx="4547616" cy="15072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3640" y="2261616"/>
              <a:ext cx="4274820" cy="12313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30245" y="1585086"/>
            <a:ext cx="3684904" cy="1522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TAC </a:t>
            </a:r>
            <a:r>
              <a:rPr sz="5400" spc="-10" dirty="0"/>
              <a:t>157.34</a:t>
            </a:r>
            <a:endParaRPr sz="5400"/>
          </a:p>
          <a:p>
            <a:pPr marL="68580">
              <a:lnSpc>
                <a:spcPct val="100000"/>
              </a:lnSpc>
              <a:spcBef>
                <a:spcPts val="25"/>
              </a:spcBef>
            </a:pPr>
            <a:r>
              <a:rPr sz="4400" spc="-10" dirty="0"/>
              <a:t>Recertification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140</a:t>
            </a:fld>
            <a:endParaRPr spc="-25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220" y="112776"/>
            <a:ext cx="7182611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0352" y="248158"/>
            <a:ext cx="6541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Recertification</a:t>
            </a:r>
            <a:r>
              <a:rPr spc="-254" dirty="0"/>
              <a:t> </a:t>
            </a:r>
            <a:r>
              <a:rPr spc="-10" dirty="0"/>
              <a:t>Requirements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78485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65421"/>
            <a:ext cx="8399145" cy="482092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31445" algn="ctr">
              <a:lnSpc>
                <a:spcPct val="100000"/>
              </a:lnSpc>
              <a:spcBef>
                <a:spcPts val="875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5)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69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later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30th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day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before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person's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scheduled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expire,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(department)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send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notice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expiration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address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shown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3000">
              <a:latin typeface="Times New Roman"/>
              <a:cs typeface="Times New Roman"/>
            </a:endParaRPr>
          </a:p>
          <a:p>
            <a:pPr marL="355600" marR="25400" indent="-342900">
              <a:lnSpc>
                <a:spcPct val="100000"/>
              </a:lnSpc>
              <a:spcBef>
                <a:spcPts val="72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notice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received,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duty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certificant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notify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request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download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Internet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141</a:t>
            </a:fld>
            <a:endParaRPr spc="-25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220" y="112775"/>
              <a:ext cx="7182611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9916" y="784859"/>
              <a:ext cx="1370076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0352" y="248158"/>
            <a:ext cx="6541770" cy="100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Recertification</a:t>
            </a:r>
            <a:r>
              <a:rPr spc="-254" dirty="0"/>
              <a:t> </a:t>
            </a:r>
            <a:r>
              <a:rPr spc="-10" dirty="0"/>
              <a:t>Requirements</a:t>
            </a:r>
          </a:p>
          <a:p>
            <a:pPr marL="2540" algn="ctr">
              <a:lnSpc>
                <a:spcPct val="100000"/>
              </a:lnSpc>
              <a:spcBef>
                <a:spcPts val="50"/>
              </a:spcBef>
            </a:pPr>
            <a:r>
              <a:rPr sz="2400" dirty="0"/>
              <a:t>(2</a:t>
            </a:r>
            <a:r>
              <a:rPr sz="2400" spc="-25" dirty="0"/>
              <a:t> </a:t>
            </a:r>
            <a:r>
              <a:rPr sz="2400" dirty="0"/>
              <a:t>of</a:t>
            </a:r>
            <a:r>
              <a:rPr sz="2400" spc="-20" dirty="0"/>
              <a:t> </a:t>
            </a:r>
            <a:r>
              <a:rPr sz="2400" spc="-25" dirty="0"/>
              <a:t>5)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142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0776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dirty="0"/>
              <a:t>To</a:t>
            </a:r>
            <a:r>
              <a:rPr spc="-90" dirty="0"/>
              <a:t> </a:t>
            </a:r>
            <a:r>
              <a:rPr dirty="0"/>
              <a:t>maintain</a:t>
            </a:r>
            <a:r>
              <a:rPr spc="-65" dirty="0"/>
              <a:t> </a:t>
            </a:r>
            <a:r>
              <a:rPr dirty="0"/>
              <a:t>certification</a:t>
            </a:r>
            <a:r>
              <a:rPr spc="-50" dirty="0"/>
              <a:t> </a:t>
            </a:r>
            <a:r>
              <a:rPr dirty="0"/>
              <a:t>status</a:t>
            </a:r>
            <a:r>
              <a:rPr spc="-85" dirty="0"/>
              <a:t> </a:t>
            </a:r>
            <a:r>
              <a:rPr dirty="0"/>
              <a:t>without</a:t>
            </a:r>
            <a:r>
              <a:rPr spc="-75" dirty="0"/>
              <a:t> </a:t>
            </a:r>
            <a:r>
              <a:rPr spc="-50" dirty="0"/>
              <a:t>a </a:t>
            </a:r>
            <a:r>
              <a:rPr dirty="0"/>
              <a:t>lapse,</a:t>
            </a:r>
            <a:r>
              <a:rPr spc="-45" dirty="0"/>
              <a:t> </a:t>
            </a:r>
            <a:r>
              <a:rPr dirty="0"/>
              <a:t>an</a:t>
            </a:r>
            <a:r>
              <a:rPr spc="-60" dirty="0"/>
              <a:t> </a:t>
            </a:r>
            <a:r>
              <a:rPr dirty="0"/>
              <a:t>applicant</a:t>
            </a:r>
            <a:r>
              <a:rPr spc="-30" dirty="0"/>
              <a:t> </a:t>
            </a:r>
            <a:r>
              <a:rPr dirty="0"/>
              <a:t>shall</a:t>
            </a:r>
            <a:r>
              <a:rPr spc="-55" dirty="0"/>
              <a:t> </a:t>
            </a:r>
            <a:r>
              <a:rPr dirty="0"/>
              <a:t>submit</a:t>
            </a:r>
            <a:r>
              <a:rPr spc="-4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completed </a:t>
            </a:r>
            <a:r>
              <a:rPr dirty="0"/>
              <a:t>application</a:t>
            </a:r>
            <a:r>
              <a:rPr spc="-20" dirty="0"/>
              <a:t> </a:t>
            </a:r>
            <a:r>
              <a:rPr dirty="0"/>
              <a:t>prior</a:t>
            </a:r>
            <a:r>
              <a:rPr spc="-55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expiration</a:t>
            </a:r>
            <a:r>
              <a:rPr spc="-35" dirty="0"/>
              <a:t> </a:t>
            </a:r>
            <a:r>
              <a:rPr dirty="0"/>
              <a:t>date</a:t>
            </a:r>
            <a:r>
              <a:rPr spc="-6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25" dirty="0"/>
              <a:t>the </a:t>
            </a:r>
            <a:r>
              <a:rPr dirty="0"/>
              <a:t>current</a:t>
            </a:r>
            <a:r>
              <a:rPr spc="-50" dirty="0"/>
              <a:t> </a:t>
            </a:r>
            <a:r>
              <a:rPr dirty="0"/>
              <a:t>certificate,</a:t>
            </a:r>
            <a:r>
              <a:rPr spc="-15" dirty="0"/>
              <a:t> </a:t>
            </a:r>
            <a:r>
              <a:rPr dirty="0"/>
              <a:t>but</a:t>
            </a:r>
            <a:r>
              <a:rPr spc="-60" dirty="0"/>
              <a:t> </a:t>
            </a:r>
            <a:r>
              <a:rPr dirty="0"/>
              <a:t>no</a:t>
            </a:r>
            <a:r>
              <a:rPr spc="-60" dirty="0"/>
              <a:t> </a:t>
            </a:r>
            <a:r>
              <a:rPr dirty="0"/>
              <a:t>earlier</a:t>
            </a:r>
            <a:r>
              <a:rPr spc="-40" dirty="0"/>
              <a:t> </a:t>
            </a:r>
            <a:r>
              <a:rPr dirty="0"/>
              <a:t>than</a:t>
            </a:r>
            <a:r>
              <a:rPr spc="-60" dirty="0"/>
              <a:t> </a:t>
            </a:r>
            <a:r>
              <a:rPr dirty="0"/>
              <a:t>one</a:t>
            </a:r>
            <a:r>
              <a:rPr spc="-60" dirty="0"/>
              <a:t> </a:t>
            </a:r>
            <a:r>
              <a:rPr spc="-20" dirty="0"/>
              <a:t>year </a:t>
            </a:r>
            <a:r>
              <a:rPr dirty="0"/>
              <a:t>prior</a:t>
            </a:r>
            <a:r>
              <a:rPr spc="-5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expiration</a:t>
            </a:r>
            <a:r>
              <a:rPr spc="-30" dirty="0"/>
              <a:t> </a:t>
            </a:r>
            <a:r>
              <a:rPr spc="-20" dirty="0"/>
              <a:t>date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220" y="112776"/>
            <a:ext cx="7182611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0352" y="248158"/>
            <a:ext cx="6541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Recertification</a:t>
            </a:r>
            <a:r>
              <a:rPr spc="-254" dirty="0"/>
              <a:t> </a:t>
            </a:r>
            <a:r>
              <a:rPr spc="-10" dirty="0"/>
              <a:t>Requirements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78485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181340" cy="472059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4925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(3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5)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non-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refundable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fee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$60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ECA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$90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AEMT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(EMT-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I) 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Paramedic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Volunteers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exempt.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However,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receives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compensation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period,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exemption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ceases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prorated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fee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number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remaining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period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begins.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143</a:t>
            </a:fld>
            <a:endParaRPr spc="-25" dirty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220" y="112776"/>
            <a:ext cx="7182611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0352" y="248158"/>
            <a:ext cx="6541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Recertification</a:t>
            </a:r>
            <a:r>
              <a:rPr spc="-254" dirty="0"/>
              <a:t> </a:t>
            </a:r>
            <a:r>
              <a:rPr spc="-10" dirty="0"/>
              <a:t>Requirements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78485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13806"/>
            <a:ext cx="8515985" cy="482473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28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(4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5)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voluntary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downgrade: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6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holds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paramedic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renew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meeting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endParaRPr sz="2800">
              <a:latin typeface="Times New Roman"/>
              <a:cs typeface="Times New Roman"/>
            </a:endParaRPr>
          </a:p>
          <a:p>
            <a:pPr marL="355600" marR="16827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downgraded,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higher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becomes invalid</a:t>
            </a:r>
            <a:endParaRPr sz="2800">
              <a:latin typeface="Times New Roman"/>
              <a:cs typeface="Times New Roman"/>
            </a:endParaRPr>
          </a:p>
          <a:p>
            <a:pPr marL="355600" marR="11239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regain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original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higher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candidate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late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requirements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expiration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144</a:t>
            </a:fld>
            <a:endParaRPr spc="-25"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220" y="112776"/>
            <a:ext cx="7182611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0352" y="248158"/>
            <a:ext cx="6541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Recertification</a:t>
            </a:r>
            <a:r>
              <a:rPr spc="-254" dirty="0"/>
              <a:t> </a:t>
            </a:r>
            <a:r>
              <a:rPr spc="-10" dirty="0"/>
              <a:t>Requirements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78485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13806"/>
            <a:ext cx="8366125" cy="508063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64465" algn="ctr">
              <a:lnSpc>
                <a:spcPct val="100000"/>
              </a:lnSpc>
              <a:spcBef>
                <a:spcPts val="128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(5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5)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Military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Personnel: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6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deployed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military,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security,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United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Security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Council,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emergency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declared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President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United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States,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declaration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United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Congress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eligible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timely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person’s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demobilization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until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calendar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demobilization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period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145</a:t>
            </a:fld>
            <a:endParaRPr spc="-25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2308" y="112776"/>
            <a:ext cx="5774436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4441" y="248158"/>
            <a:ext cx="5133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Recertification</a:t>
            </a:r>
            <a:r>
              <a:rPr spc="-254" dirty="0"/>
              <a:t> </a:t>
            </a:r>
            <a:r>
              <a:rPr spc="-10" dirty="0"/>
              <a:t>Options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4571" y="784859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474075" cy="48056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53975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10)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1: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pass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Registry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assessment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exam.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overall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score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70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considered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passing</a:t>
            </a:r>
            <a:endParaRPr sz="2800">
              <a:latin typeface="Times New Roman"/>
              <a:cs typeface="Times New Roman"/>
            </a:endParaRPr>
          </a:p>
          <a:p>
            <a:pPr marL="355600" marR="685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 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attempt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retests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examination after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retest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attempt is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fee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$30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attempt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paid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146</a:t>
            </a:fld>
            <a:endParaRPr spc="-25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2308" y="112776"/>
            <a:ext cx="5774436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4441" y="248158"/>
            <a:ext cx="5133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Recertification</a:t>
            </a:r>
            <a:r>
              <a:rPr spc="-254" dirty="0"/>
              <a:t> </a:t>
            </a:r>
            <a:r>
              <a:rPr spc="-10" dirty="0"/>
              <a:t>Options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4571" y="784859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756938"/>
            <a:ext cx="8554720" cy="420814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573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10)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1: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2800">
              <a:latin typeface="Times New Roman"/>
              <a:cs typeface="Times New Roman"/>
            </a:endParaRPr>
          </a:p>
          <a:p>
            <a:pPr marL="355600" marR="40195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subsequent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retest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attempt,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retest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complying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rules</a:t>
            </a:r>
            <a:endParaRPr sz="2800">
              <a:latin typeface="Times New Roman"/>
              <a:cs typeface="Times New Roman"/>
            </a:endParaRPr>
          </a:p>
          <a:p>
            <a:pPr marL="355600" marR="10033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selects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attempts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exam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does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pass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Registry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assessment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gain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other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qualify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inactive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147</a:t>
            </a:fld>
            <a:endParaRPr spc="-25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2308" y="16764"/>
            <a:ext cx="5774436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4441" y="152780"/>
            <a:ext cx="5133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Recertification</a:t>
            </a:r>
            <a:r>
              <a:rPr spc="-254" dirty="0"/>
              <a:t> </a:t>
            </a:r>
            <a:r>
              <a:rPr spc="-10" dirty="0"/>
              <a:t>Options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4571" y="690372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60521"/>
            <a:ext cx="8586470" cy="574611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94615" algn="ctr">
              <a:lnSpc>
                <a:spcPct val="100000"/>
              </a:lnSpc>
              <a:spcBef>
                <a:spcPts val="95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(3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10)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1: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pass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third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exam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attempt:</a:t>
            </a:r>
            <a:endParaRPr sz="2800">
              <a:latin typeface="Times New Roman"/>
              <a:cs typeface="Times New Roman"/>
            </a:endParaRPr>
          </a:p>
          <a:p>
            <a:pPr marL="756285" marR="32131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successfully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Formal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0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Formal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reflecting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course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2nd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retest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failure;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and</a:t>
            </a:r>
            <a:endParaRPr sz="2800">
              <a:latin typeface="Times New Roman"/>
              <a:cs typeface="Times New Roman"/>
            </a:endParaRPr>
          </a:p>
          <a:p>
            <a:pPr marL="756285" marR="120142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pass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Registry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assessment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accordance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provisions</a:t>
            </a:r>
            <a:endParaRPr sz="2800">
              <a:latin typeface="Times New Roman"/>
              <a:cs typeface="Times New Roman"/>
            </a:endParaRPr>
          </a:p>
          <a:p>
            <a:pPr marL="756285" marR="28829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qualify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total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six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attempts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exam,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combination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attempted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148</a:t>
            </a:fld>
            <a:endParaRPr spc="-25" dirty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2308" y="16764"/>
            <a:ext cx="5774436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4441" y="152780"/>
            <a:ext cx="5133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Recertification</a:t>
            </a:r>
            <a:r>
              <a:rPr spc="-254" dirty="0"/>
              <a:t> </a:t>
            </a:r>
            <a:r>
              <a:rPr spc="-10" dirty="0"/>
              <a:t>Options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4571" y="690372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60521"/>
            <a:ext cx="8554085" cy="378269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0" algn="ctr">
              <a:lnSpc>
                <a:spcPct val="100000"/>
              </a:lnSpc>
              <a:spcBef>
                <a:spcPts val="95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(4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10)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1: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2800">
              <a:latin typeface="Times New Roman"/>
              <a:cs typeface="Times New Roman"/>
            </a:endParaRPr>
          </a:p>
          <a:p>
            <a:pPr marL="355600" marR="230504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status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successfully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expire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endParaRPr sz="2800">
              <a:latin typeface="Times New Roman"/>
              <a:cs typeface="Times New Roman"/>
            </a:endParaRPr>
          </a:p>
          <a:p>
            <a:pPr marL="355600" marR="37401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 state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jurisprudence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determine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knowledge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laws,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rules,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policies.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149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0028" y="1397508"/>
              <a:ext cx="4166616" cy="15072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9984" y="2261616"/>
              <a:ext cx="3342132" cy="12313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0745" y="1585086"/>
            <a:ext cx="3303904" cy="1522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TAC </a:t>
            </a:r>
            <a:r>
              <a:rPr sz="5400" spc="-10" dirty="0"/>
              <a:t>157.2</a:t>
            </a:r>
            <a:endParaRPr sz="5400"/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4400" spc="-10" dirty="0"/>
              <a:t>Definitions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2308" y="16764"/>
            <a:ext cx="5774436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4441" y="152780"/>
            <a:ext cx="5133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Recertification</a:t>
            </a:r>
            <a:r>
              <a:rPr spc="-254" dirty="0"/>
              <a:t> </a:t>
            </a:r>
            <a:r>
              <a:rPr spc="-10" dirty="0"/>
              <a:t>Options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4571" y="690372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660521"/>
            <a:ext cx="7812405" cy="378269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563880" algn="ctr">
              <a:lnSpc>
                <a:spcPct val="100000"/>
              </a:lnSpc>
              <a:spcBef>
                <a:spcPts val="95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(5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10)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2: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Process:</a:t>
            </a:r>
            <a:endParaRPr sz="2800">
              <a:latin typeface="Times New Roman"/>
              <a:cs typeface="Times New Roman"/>
            </a:endParaRPr>
          </a:p>
          <a:p>
            <a:pPr marL="355600" marR="113664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attest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accrual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specified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  <a:p>
            <a:pPr marL="355600" marR="1316355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§157.38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title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(relating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Continuing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Education);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 have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jurisprudence</a:t>
            </a:r>
            <a:r>
              <a:rPr sz="28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150</a:t>
            </a:fld>
            <a:endParaRPr spc="-25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2308" y="16764"/>
            <a:ext cx="5774436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4441" y="152780"/>
            <a:ext cx="5133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Recertification</a:t>
            </a:r>
            <a:r>
              <a:rPr spc="-254" dirty="0"/>
              <a:t> </a:t>
            </a:r>
            <a:r>
              <a:rPr spc="-10" dirty="0"/>
              <a:t>Options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4571" y="690372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7244" y="660521"/>
            <a:ext cx="6833234" cy="378269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475615" algn="ctr">
              <a:lnSpc>
                <a:spcPct val="100000"/>
              </a:lnSpc>
              <a:spcBef>
                <a:spcPts val="95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(6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10)</a:t>
            </a:r>
            <a:endParaRPr sz="2400">
              <a:latin typeface="Arial"/>
              <a:cs typeface="Arial"/>
            </a:endParaRPr>
          </a:p>
          <a:p>
            <a:pPr marL="12700" marR="662305" algn="just">
              <a:lnSpc>
                <a:spcPct val="100000"/>
              </a:lnSpc>
              <a:spcBef>
                <a:spcPts val="98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3: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Registry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 Process:</a:t>
            </a:r>
            <a:endParaRPr sz="2800">
              <a:latin typeface="Times New Roman"/>
              <a:cs typeface="Times New Roman"/>
            </a:endParaRPr>
          </a:p>
          <a:p>
            <a:pPr marL="354965" marR="153035" indent="-342900" algn="just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attest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hold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current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Registry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applying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recertification;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jurisprudence</a:t>
            </a:r>
            <a:r>
              <a:rPr sz="28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151</a:t>
            </a:fld>
            <a:endParaRPr spc="-25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2308" y="16764"/>
            <a:ext cx="5774436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4441" y="152780"/>
            <a:ext cx="5133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Recertification</a:t>
            </a:r>
            <a:r>
              <a:rPr spc="-254" dirty="0"/>
              <a:t> </a:t>
            </a:r>
            <a:r>
              <a:rPr spc="-10" dirty="0"/>
              <a:t>Options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4571" y="690372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0739" y="660521"/>
            <a:ext cx="7063105" cy="514794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398780" algn="ctr">
              <a:lnSpc>
                <a:spcPct val="100000"/>
              </a:lnSpc>
              <a:spcBef>
                <a:spcPts val="95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(7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10)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4: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Formal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Process:</a:t>
            </a:r>
            <a:endParaRPr sz="2800">
              <a:latin typeface="Times New Roman"/>
              <a:cs typeface="Times New Roman"/>
            </a:endParaRPr>
          </a:p>
          <a:p>
            <a:pPr marL="355600" marR="575945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formal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structured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interactive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training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conducted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four-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period</a:t>
            </a:r>
            <a:endParaRPr sz="2800">
              <a:latin typeface="Times New Roman"/>
              <a:cs typeface="Times New Roman"/>
            </a:endParaRPr>
          </a:p>
          <a:p>
            <a:pPr marL="355600" marR="234315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jurisprudence</a:t>
            </a:r>
            <a:r>
              <a:rPr sz="28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endParaRPr sz="2800">
              <a:latin typeface="Times New Roman"/>
              <a:cs typeface="Times New Roman"/>
            </a:endParaRPr>
          </a:p>
          <a:p>
            <a:pPr marL="355600" marR="207010" indent="-343535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minimum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contact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hours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content hours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152</a:t>
            </a:fld>
            <a:endParaRPr spc="-25" dirty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2267" y="28956"/>
            <a:ext cx="6353556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5261" y="178053"/>
            <a:ext cx="56489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Recertification</a:t>
            </a:r>
            <a:r>
              <a:rPr sz="4400" spc="-100" dirty="0"/>
              <a:t> </a:t>
            </a:r>
            <a:r>
              <a:rPr sz="4400" spc="-10" dirty="0"/>
              <a:t>Options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2567" y="777240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732327"/>
            <a:ext cx="8136890" cy="158496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480059" algn="ctr">
              <a:lnSpc>
                <a:spcPct val="100000"/>
              </a:lnSpc>
              <a:spcBef>
                <a:spcPts val="1075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(8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10)</a:t>
            </a:r>
            <a:endParaRPr sz="2400" dirty="0">
              <a:latin typeface="Arial"/>
              <a:cs typeface="Arial"/>
            </a:endParaRPr>
          </a:p>
          <a:p>
            <a:pPr marL="457200" indent="-444500">
              <a:lnSpc>
                <a:spcPct val="100000"/>
              </a:lnSpc>
              <a:spcBef>
                <a:spcPts val="1135"/>
              </a:spcBef>
              <a:buClr>
                <a:srgbClr val="3366FF"/>
              </a:buClr>
              <a:buSzPct val="91071"/>
              <a:buFont typeface="Wingdings"/>
              <a:buChar char=""/>
              <a:tabLst>
                <a:tab pos="4572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4: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Formal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Recert.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2800" dirty="0">
              <a:latin typeface="Times New Roman"/>
              <a:cs typeface="Times New Roman"/>
            </a:endParaRPr>
          </a:p>
          <a:p>
            <a:pPr marL="259079" algn="ctr">
              <a:lnSpc>
                <a:spcPct val="100000"/>
              </a:lnSpc>
              <a:spcBef>
                <a:spcPts val="1764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RECERTIFICATION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COURSE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REQUIREMENTS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153</a:t>
            </a:fld>
            <a:endParaRPr spc="-25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58617"/>
              </p:ext>
            </p:extLst>
          </p:nvPr>
        </p:nvGraphicFramePr>
        <p:xfrm>
          <a:off x="612775" y="2330450"/>
          <a:ext cx="7620000" cy="3909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0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CONTENT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EMT-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EMT-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EMT-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PREPARATORY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AIRWAY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MGMT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VENTILATION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ASSESSMENT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TRAUMA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SPECIAL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CONSIDERATIONS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98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CLINICALLY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RELATED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MINIMUM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CONTACT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96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2308" y="16764"/>
            <a:ext cx="5774436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4441" y="152780"/>
            <a:ext cx="5133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Recertification</a:t>
            </a:r>
            <a:r>
              <a:rPr spc="-254" dirty="0"/>
              <a:t> </a:t>
            </a:r>
            <a:r>
              <a:rPr spc="-10" dirty="0"/>
              <a:t>Options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4571" y="690372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660521"/>
            <a:ext cx="8372475" cy="566039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5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</a:t>
            </a:r>
            <a:r>
              <a:rPr lang="en-US" sz="2400" dirty="0">
                <a:solidFill>
                  <a:srgbClr val="FFCC66"/>
                </a:solidFill>
                <a:latin typeface="Arial"/>
                <a:cs typeface="Arial"/>
              </a:rPr>
              <a:t>9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10)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5: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CCMP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Process:</a:t>
            </a:r>
            <a:endParaRPr sz="2800" dirty="0">
              <a:latin typeface="Times New Roman"/>
              <a:cs typeface="Times New Roman"/>
            </a:endParaRPr>
          </a:p>
          <a:p>
            <a:pPr marL="355600" marR="12700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affiliated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 provider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Comprehensive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Clinical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(CCMP)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if:</a:t>
            </a:r>
            <a:endParaRPr sz="2800" dirty="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credentialed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provider’s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CCMP</a:t>
            </a:r>
            <a:endParaRPr sz="2800" dirty="0">
              <a:latin typeface="Times New Roman"/>
              <a:cs typeface="Times New Roman"/>
            </a:endParaRPr>
          </a:p>
          <a:p>
            <a:pPr marL="756285" marR="281305" lvl="1" indent="-287020">
              <a:lnSpc>
                <a:spcPct val="100000"/>
              </a:lnSpc>
              <a:spcBef>
                <a:spcPts val="670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enrolled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CCMP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least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consecutive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months</a:t>
            </a:r>
            <a:endParaRPr sz="2800" dirty="0">
              <a:latin typeface="Times New Roman"/>
              <a:cs typeface="Times New Roman"/>
            </a:endParaRPr>
          </a:p>
          <a:p>
            <a:pPr marL="756285" marR="22479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signed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CCMP’s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attesting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applicant’s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successful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participation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provider’s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CCMP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154</a:t>
            </a:fld>
            <a:endParaRPr spc="-25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2308" y="16764"/>
            <a:ext cx="5774436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4441" y="152780"/>
            <a:ext cx="5133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Recertification</a:t>
            </a:r>
            <a:r>
              <a:rPr spc="-254" dirty="0"/>
              <a:t> </a:t>
            </a:r>
            <a:r>
              <a:rPr spc="-10" dirty="0"/>
              <a:t>Options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228" y="690372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660521"/>
            <a:ext cx="8250555" cy="514794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6364" algn="ctr">
              <a:lnSpc>
                <a:spcPct val="100000"/>
              </a:lnSpc>
              <a:spcBef>
                <a:spcPts val="95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(10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10)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5: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CCMP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affiliated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 provider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CCMP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if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2800">
              <a:latin typeface="Times New Roman"/>
              <a:cs typeface="Times New Roman"/>
            </a:endParaRPr>
          </a:p>
          <a:p>
            <a:pPr marL="756285" marR="100965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signed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statement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CCMP’s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attesting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applicant’s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successful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participation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provider’s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CCMP;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756285" marR="10210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jurisprudence</a:t>
            </a:r>
            <a:r>
              <a:rPr sz="28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155</a:t>
            </a:fld>
            <a:endParaRPr spc="-25" dirty="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496" y="131063"/>
            <a:ext cx="5012435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6517" y="266776"/>
            <a:ext cx="4373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Late</a:t>
            </a:r>
            <a:r>
              <a:rPr spc="-100" dirty="0"/>
              <a:t> </a:t>
            </a:r>
            <a:r>
              <a:rPr spc="-10" dirty="0"/>
              <a:t>Recertification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0103" y="804672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694020"/>
            <a:ext cx="8373745" cy="558038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R="25400" algn="ctr">
              <a:lnSpc>
                <a:spcPct val="100000"/>
              </a:lnSpc>
              <a:spcBef>
                <a:spcPts val="159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3)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73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candidate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whose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expired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considered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late,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non-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function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capacity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represent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until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issued</a:t>
            </a:r>
            <a:endParaRPr sz="2800">
              <a:latin typeface="Times New Roman"/>
              <a:cs typeface="Times New Roman"/>
            </a:endParaRPr>
          </a:p>
          <a:p>
            <a:pPr marL="355600" marR="19113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candidate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whose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expired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90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less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renew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submitting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renewal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fee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equal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1-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1/2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normally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fee.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meet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options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submit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verification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skills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proficiency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156</a:t>
            </a:fld>
            <a:endParaRPr spc="-25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496" y="131063"/>
            <a:ext cx="5012435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6517" y="266776"/>
            <a:ext cx="4373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Late</a:t>
            </a:r>
            <a:r>
              <a:rPr spc="-100" dirty="0"/>
              <a:t> </a:t>
            </a:r>
            <a:r>
              <a:rPr spc="-10" dirty="0"/>
              <a:t>Recertification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0103" y="804672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694020"/>
            <a:ext cx="8371840" cy="5239385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159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3)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73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candidate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whose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expired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90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less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renew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submitting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fee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equal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normally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renewal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fee.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options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verification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skills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proficiency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program.</a:t>
            </a:r>
            <a:endParaRPr sz="2800">
              <a:latin typeface="Times New Roman"/>
              <a:cs typeface="Times New Roman"/>
            </a:endParaRPr>
          </a:p>
          <a:p>
            <a:pPr marL="355600" marR="21971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candidate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whose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expired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one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renew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5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157</a:t>
            </a:fld>
            <a:endParaRPr spc="-25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496" y="131063"/>
            <a:ext cx="5012435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6517" y="266776"/>
            <a:ext cx="4373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Late</a:t>
            </a:r>
            <a:r>
              <a:rPr spc="-100" dirty="0"/>
              <a:t> </a:t>
            </a:r>
            <a:r>
              <a:rPr spc="-10" dirty="0"/>
              <a:t>Recertification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0103" y="804672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694020"/>
            <a:ext cx="8300084" cy="5666105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159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(3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3)</a:t>
            </a:r>
            <a:endParaRPr sz="2400">
              <a:latin typeface="Arial"/>
              <a:cs typeface="Arial"/>
            </a:endParaRPr>
          </a:p>
          <a:p>
            <a:pPr marL="355600" marR="121285" indent="-342900">
              <a:lnSpc>
                <a:spcPct val="100000"/>
              </a:lnSpc>
              <a:spcBef>
                <a:spcPts val="173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candidate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moved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currently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years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preceding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become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reexamination.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candidate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gain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by:</a:t>
            </a:r>
            <a:endParaRPr sz="2800">
              <a:latin typeface="Times New Roman"/>
              <a:cs typeface="Times New Roman"/>
            </a:endParaRPr>
          </a:p>
          <a:p>
            <a:pPr marL="756285" marR="19177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Submitting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fee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normal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fee;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Attesting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regular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preceding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158</a:t>
            </a:fld>
            <a:endParaRPr spc="-25" dirty="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9528" y="1062227"/>
              <a:ext cx="4547616" cy="15072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2951" y="1926335"/>
              <a:ext cx="4768596" cy="12313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2891" y="2596895"/>
              <a:ext cx="5576315" cy="12313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5504" y="1249807"/>
            <a:ext cx="4871720" cy="2193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TAC </a:t>
            </a:r>
            <a:r>
              <a:rPr sz="5400" spc="-10" dirty="0"/>
              <a:t>157.36</a:t>
            </a:r>
            <a:endParaRPr sz="5400"/>
          </a:p>
          <a:p>
            <a:pPr marL="12065" marR="5080" indent="635" algn="ctr">
              <a:lnSpc>
                <a:spcPct val="100000"/>
              </a:lnSpc>
              <a:spcBef>
                <a:spcPts val="25"/>
              </a:spcBef>
            </a:pPr>
            <a:r>
              <a:rPr sz="4400" dirty="0"/>
              <a:t>EMS </a:t>
            </a:r>
            <a:r>
              <a:rPr sz="4400" spc="-10" dirty="0"/>
              <a:t>Personnel </a:t>
            </a:r>
            <a:r>
              <a:rPr sz="4400" dirty="0"/>
              <a:t>Disciplinary</a:t>
            </a:r>
            <a:r>
              <a:rPr sz="4400" spc="-40" dirty="0"/>
              <a:t> </a:t>
            </a:r>
            <a:r>
              <a:rPr sz="4400" spc="-10" dirty="0"/>
              <a:t>Actions</a:t>
            </a:r>
            <a:endParaRPr sz="4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159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8448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1804" y="438911"/>
              <a:ext cx="1554479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87185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5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(1</a:t>
            </a:r>
            <a:r>
              <a:rPr sz="2400" spc="-75" dirty="0"/>
              <a:t> </a:t>
            </a:r>
            <a:r>
              <a:rPr sz="2400" dirty="0"/>
              <a:t>of</a:t>
            </a:r>
            <a:r>
              <a:rPr sz="2400" spc="-80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83540" y="1239977"/>
            <a:ext cx="8171815" cy="3440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Abandonment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Leaving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appropriate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contact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established,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unless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director's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protocols,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physician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directive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signs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release;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turning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lesser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education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advanced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modalities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been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initiated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8371" y="784859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550275" cy="506222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16637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237490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Violating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provision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Code,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Chapter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773,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25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Administrative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Code,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well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Federal,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local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laws,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rules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regulations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affecting,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limited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to,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conduct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criminal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nature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conduct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violation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criminal,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civil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and/or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administrative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code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statute</a:t>
            </a:r>
            <a:endParaRPr sz="2800">
              <a:latin typeface="Times New Roman"/>
              <a:cs typeface="Times New Roman"/>
            </a:endParaRPr>
          </a:p>
          <a:p>
            <a:pPr marL="355600" marR="7366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Falsifying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record;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report;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making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false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misleading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statements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oral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report;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destroying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report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160</a:t>
            </a:fld>
            <a:endParaRPr spc="-25" dirty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8371" y="784859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488680" cy="49764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104775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make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accurate,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clearly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written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documenting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patient’s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condition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upon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arrival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scene,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prehospital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provided,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patient’s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status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signs,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symptoms,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responses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duration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provider’s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policy</a:t>
            </a:r>
            <a:endParaRPr sz="2800">
              <a:latin typeface="Times New Roman"/>
              <a:cs typeface="Times New Roman"/>
            </a:endParaRPr>
          </a:p>
          <a:p>
            <a:pPr marL="355600" marR="325755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Causing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permitting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physical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emotional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abuse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public,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report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abuse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employer,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legal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authority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161</a:t>
            </a:fld>
            <a:endParaRPr spc="-25" dirty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8371" y="784859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530590" cy="463486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146685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(3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Disclosing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confidential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knowledge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concerning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except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where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allowed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by law</a:t>
            </a:r>
            <a:endParaRPr sz="2800">
              <a:latin typeface="Times New Roman"/>
              <a:cs typeface="Times New Roman"/>
            </a:endParaRPr>
          </a:p>
          <a:p>
            <a:pPr marL="355600" marR="21844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employer,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legal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authority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event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abuse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injury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24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hours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next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event</a:t>
            </a:r>
            <a:endParaRPr sz="2800">
              <a:latin typeface="Times New Roman"/>
              <a:cs typeface="Times New Roman"/>
            </a:endParaRPr>
          </a:p>
          <a:p>
            <a:pPr marL="355600" marR="19939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while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duty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leaving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duty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assignment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proper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authority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162</a:t>
            </a:fld>
            <a:endParaRPr spc="-25" dirty="0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8371" y="784859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592185" cy="463486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208279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(4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Failure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director’s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protocol,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performing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advanced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invasive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without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supervision,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practicing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beyond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scope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licensure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Abandoning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endParaRPr sz="2800">
              <a:latin typeface="Times New Roman"/>
              <a:cs typeface="Times New Roman"/>
            </a:endParaRPr>
          </a:p>
          <a:p>
            <a:pPr marL="355600" marR="16446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Turning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delegating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functions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lacks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training,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experience,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knowledge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163</a:t>
            </a:fld>
            <a:endParaRPr spc="-25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8371" y="784859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503920" cy="472059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120014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(5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comply with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terms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ordered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probation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suspension</a:t>
            </a:r>
            <a:endParaRPr sz="2800">
              <a:latin typeface="Times New Roman"/>
              <a:cs typeface="Times New Roman"/>
            </a:endParaRPr>
          </a:p>
          <a:p>
            <a:pPr marL="355600" marR="110299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Issuing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check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been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returned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agent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unpaid</a:t>
            </a:r>
            <a:endParaRPr sz="2800">
              <a:latin typeface="Times New Roman"/>
              <a:cs typeface="Times New Roman"/>
            </a:endParaRPr>
          </a:p>
          <a:p>
            <a:pPr marL="355600" marR="11303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Discriminating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perceived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conditions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origin,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race,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color,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creed,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religion,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sex,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sexual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orientation,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age,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disability,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mental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disability,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economic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status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Misrepresenting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licensure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164</a:t>
            </a:fld>
            <a:endParaRPr spc="-25" dirty="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8371" y="784859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589645" cy="548894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20574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(6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851535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Misappropriating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medications,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supplies,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equipment,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items,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money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belonging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entity</a:t>
            </a:r>
            <a:endParaRPr sz="2800">
              <a:latin typeface="Times New Roman"/>
              <a:cs typeface="Times New Roman"/>
            </a:endParaRPr>
          </a:p>
          <a:p>
            <a:pPr marL="355600" marR="26860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take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precautions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prevent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misappropriating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medications,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supplies,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equipment,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items,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money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belonging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entity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Falsifying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altering,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assisting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falsifying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altering,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application,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license;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possessing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altered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0"/>
              </a:lnSpc>
            </a:pPr>
            <a:fld id="{81D60167-4931-47E6-BA6A-407CBD079E47}" type="slidenum">
              <a:rPr spc="-25" dirty="0"/>
              <a:t>165</a:t>
            </a:fld>
            <a:endParaRPr spc="-25" dirty="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8371" y="784859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670925" cy="540321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28702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(7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Committing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offense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period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suspension/probation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repeating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offense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suspension/probation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imposed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two-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year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period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immediately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suspension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probation</a:t>
            </a:r>
            <a:endParaRPr sz="2800">
              <a:latin typeface="Times New Roman"/>
              <a:cs typeface="Times New Roman"/>
            </a:endParaRPr>
          </a:p>
          <a:p>
            <a:pPr marL="355600" marR="19748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Cheating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assisting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cheat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examination,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psychomotor,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institution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entity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conducting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training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leading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obtaining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renewing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166</a:t>
            </a:fld>
            <a:endParaRPr spc="-25" dirty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8371" y="784859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583295" cy="454977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19939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(8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Obtaining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attempting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obtain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assisting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another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obtaining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attempting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obtain,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advantage,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benefit,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favor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gain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fraud,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forgery,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deception,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misrepresentation,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untruth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subterfuge</a:t>
            </a:r>
            <a:endParaRPr sz="2800">
              <a:latin typeface="Times New Roman"/>
              <a:cs typeface="Times New Roman"/>
            </a:endParaRPr>
          </a:p>
          <a:p>
            <a:pPr marL="355600" marR="14605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Illegally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possessing,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dispensing,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administering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distributing,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attempting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illegally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dispense,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administer,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distribute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controlled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substances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defined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Code,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Chapter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481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and/or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Chapter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483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167</a:t>
            </a:fld>
            <a:endParaRPr spc="-25" dirty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8371" y="784859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536940" cy="4123054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153035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(9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Having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received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disciplinary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relating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issued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U.S.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Territory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received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disciplinary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action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issued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Texas;</a:t>
            </a:r>
            <a:endParaRPr sz="2800">
              <a:latin typeface="Times New Roman"/>
              <a:cs typeface="Times New Roman"/>
            </a:endParaRPr>
          </a:p>
          <a:p>
            <a:pPr marL="355600" marR="78740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refusing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timely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give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full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requested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168</a:t>
            </a:fld>
            <a:endParaRPr spc="-25" dirty="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30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656320" cy="44640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27178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(10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notify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change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her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criminal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history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issuance</a:t>
            </a:r>
            <a:r>
              <a:rPr sz="2800" spc="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order,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resulted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being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convicted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placed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deferred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adjudication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community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supervision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deferred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disposition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criminal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offense,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class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misdemeanor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directly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offense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  <a:p>
            <a:pPr marL="355600" marR="772160">
              <a:lnSpc>
                <a:spcPct val="100000"/>
              </a:lnSpc>
              <a:spcBef>
                <a:spcPts val="1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§157.37(e)(5)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title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(relating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Licensure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Criminal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Backgrounds)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169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8448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1804" y="438911"/>
              <a:ext cx="1554479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87185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5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(2</a:t>
            </a:r>
            <a:r>
              <a:rPr sz="2400" spc="-75" dirty="0"/>
              <a:t> </a:t>
            </a:r>
            <a:r>
              <a:rPr sz="2400" dirty="0"/>
              <a:t>of</a:t>
            </a:r>
            <a:r>
              <a:rPr sz="2400" spc="-80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490585" cy="5317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5283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Accreditation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Formal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recognition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national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association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provider's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education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standards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established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association</a:t>
            </a:r>
            <a:endParaRPr sz="2800">
              <a:latin typeface="Times New Roman"/>
              <a:cs typeface="Times New Roman"/>
            </a:endParaRPr>
          </a:p>
          <a:p>
            <a:pPr marL="355600" marR="179070" indent="-342900" algn="just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Administrator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(AOR)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administrator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Health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Code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Advanced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(ALS)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prehospital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interfacility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invasive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would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assessment.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provision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advanced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supervision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control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physician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30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564245" cy="49764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18034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(11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notify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arrested,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charged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indicted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criminal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offense,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class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misdemeanor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directly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endParaRPr sz="2800">
              <a:latin typeface="Times New Roman"/>
              <a:cs typeface="Times New Roman"/>
            </a:endParaRPr>
          </a:p>
          <a:p>
            <a:pPr marL="355600" marR="5143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notify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change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her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criminal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history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issuance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order,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resulted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being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convicted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placed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deferred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adjudication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community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supervision,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deferred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disposition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offense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noted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§157.37(e)(5)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title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170</a:t>
            </a:fld>
            <a:endParaRPr spc="-25" dirty="0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30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624570" cy="326897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240665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(12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timely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portion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criminal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history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evaluation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process,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submission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fingerprints,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timely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providing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requested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60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notification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endParaRPr sz="2800">
              <a:latin typeface="Times New Roman"/>
              <a:cs typeface="Times New Roman"/>
            </a:endParaRPr>
          </a:p>
          <a:p>
            <a:pPr marL="355600" marR="26670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Engaging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conduct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jeopardizes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potential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jeopardize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171</a:t>
            </a:fld>
            <a:endParaRPr spc="-25" dirty="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30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666480" cy="489140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28194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(13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convicted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placed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deferred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adjudication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community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supervision,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deferred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disposition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criminal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offense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directly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relates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duties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responsibilities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determined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provisions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§157.37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title,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except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person’s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paramedic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revoked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paramedic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convicted,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placed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deferred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adjudication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community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supervision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deferred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disposition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criminal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offense,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§157.37(e)(5)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title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172</a:t>
            </a:fld>
            <a:endParaRPr spc="-25" dirty="0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30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639175" cy="463486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25527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(14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592455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Using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alcohol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drugs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extent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opinion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commissioner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his/her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designee,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endangered;</a:t>
            </a:r>
            <a:endParaRPr sz="2800">
              <a:latin typeface="Times New Roman"/>
              <a:cs typeface="Times New Roman"/>
            </a:endParaRPr>
          </a:p>
          <a:p>
            <a:pPr marL="355600" marR="3619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Failure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employee,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drug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screening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test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right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before,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assigned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work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volunteer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shift;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Resigning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refusing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employee,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drug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screening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test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right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before,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during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assigned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work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volunteer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shift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173</a:t>
            </a:fld>
            <a:endParaRPr spc="-25" dirty="0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30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446135" cy="506222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61594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(15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136525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Engaging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activity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betrays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privacy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perspective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trust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confidence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EMS;</a:t>
            </a:r>
            <a:endParaRPr sz="2800">
              <a:latin typeface="Times New Roman"/>
              <a:cs typeface="Times New Roman"/>
            </a:endParaRPr>
          </a:p>
          <a:p>
            <a:pPr marL="355600" marR="762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substantial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amount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skill,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knowledge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academic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acuity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timely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and/or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accurately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perform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duties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responsibilities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technician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paramedic;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Delegating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functions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personnel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approved protocols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174</a:t>
            </a:fld>
            <a:endParaRPr spc="-25" dirty="0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30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565515" cy="548894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18161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(16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165735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according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criteria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selection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patient’s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destination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established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director;</a:t>
            </a:r>
            <a:endParaRPr sz="2800">
              <a:latin typeface="Times New Roman"/>
              <a:cs typeface="Times New Roman"/>
            </a:endParaRPr>
          </a:p>
          <a:p>
            <a:pPr marL="355600" marR="4826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document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no-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refusals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criteria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might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transported,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established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director;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contact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control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director’s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protocols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provider’s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policy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procedure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caring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175</a:t>
            </a:fld>
            <a:endParaRPr spc="-25" dirty="0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30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564245" cy="506222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18034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(17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586105" indent="-342900" algn="just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protect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advocate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patients/clients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unnecessary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risk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harm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personnel;</a:t>
            </a:r>
            <a:endParaRPr sz="2800">
              <a:latin typeface="Times New Roman"/>
              <a:cs typeface="Times New Roman"/>
            </a:endParaRPr>
          </a:p>
          <a:p>
            <a:pPr marL="355600" marR="30162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Falsifying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employment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volunteer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profession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applications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answer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specific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questions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would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affected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decision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otherwise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utilize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while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notify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later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valid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mailing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address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176</a:t>
            </a:fld>
            <a:endParaRPr spc="-25" dirty="0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30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340" y="756938"/>
            <a:ext cx="8669655" cy="548894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285115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(18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685165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Behaving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disruptive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manner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toward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personnel,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law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enforcement,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firefighters,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hospital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patients,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family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members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others,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interferes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could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reasonably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expected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adversely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impact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rendered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endParaRPr sz="2800">
              <a:latin typeface="Times New Roman"/>
              <a:cs typeface="Times New Roman"/>
            </a:endParaRPr>
          </a:p>
          <a:p>
            <a:pPr marL="355600" marR="45085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Falsifying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altering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internship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documents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students;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Falsifying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daily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readiness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checks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vehicles,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supplies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employers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177</a:t>
            </a:fld>
            <a:endParaRPr spc="-25" dirty="0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30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2140" y="756938"/>
            <a:ext cx="7542530" cy="454977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2352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(19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97790" indent="-343535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Engaging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dishonesty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profession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determined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department;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Behavior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exploits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personnel-patient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relationship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sexual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way.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behavior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non-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diagnostic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non-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therapeutic,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verbal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physical,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expressions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gestures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sexual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connotation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reasonable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would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construe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178</a:t>
            </a:fld>
            <a:endParaRPr spc="-25" dirty="0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4" y="112776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6622" y="248158"/>
            <a:ext cx="7054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Reasons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20" dirty="0"/>
              <a:t> </a:t>
            </a:r>
            <a:r>
              <a:rPr dirty="0"/>
              <a:t>Disciplinary</a:t>
            </a:r>
            <a:r>
              <a:rPr spc="-12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30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756938"/>
            <a:ext cx="7405370" cy="4123054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(20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20)</a:t>
            </a:r>
            <a:endParaRPr sz="2400">
              <a:latin typeface="Arial"/>
              <a:cs typeface="Arial"/>
            </a:endParaRPr>
          </a:p>
          <a:p>
            <a:pPr marL="355600" marR="1593850" indent="-343535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Falsifying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department;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Engaging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pattern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behavior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demonstrates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routine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emergencies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policies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procedures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first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responder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organization,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providing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179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8448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1804" y="438911"/>
              <a:ext cx="1554479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87185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5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(3</a:t>
            </a:r>
            <a:r>
              <a:rPr sz="2400" spc="-75" dirty="0"/>
              <a:t> </a:t>
            </a:r>
            <a:r>
              <a:rPr sz="2400" dirty="0"/>
              <a:t>of</a:t>
            </a:r>
            <a:r>
              <a:rPr sz="2400" spc="-80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253095" cy="480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Advanced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(ALS)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transporting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sick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advanced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support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sufficient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supplies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advanced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national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standards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provider's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endParaRPr sz="2800">
              <a:latin typeface="Times New Roman"/>
              <a:cs typeface="Times New Roman"/>
            </a:endParaRPr>
          </a:p>
          <a:p>
            <a:pPr marL="355600" marR="170180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Ambulance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sick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places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treatment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illness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injury,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hospital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212" y="181356"/>
            <a:ext cx="715822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6370" y="316737"/>
            <a:ext cx="6517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Types</a:t>
            </a:r>
            <a:r>
              <a:rPr spc="-120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dirty="0"/>
              <a:t>Disciplinary</a:t>
            </a:r>
            <a:r>
              <a:rPr spc="-100" dirty="0"/>
              <a:t> </a:t>
            </a:r>
            <a:r>
              <a:rPr spc="-10" dirty="0"/>
              <a:t>Actions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180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001547"/>
            <a:ext cx="7616190" cy="54038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Suspension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reasonable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believe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conduct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creates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imminent danger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safety</a:t>
            </a:r>
            <a:endParaRPr sz="2800">
              <a:latin typeface="Times New Roman"/>
              <a:cs typeface="Times New Roman"/>
            </a:endParaRPr>
          </a:p>
          <a:p>
            <a:pPr marL="756285" marR="729615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issued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commissioner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his/her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designee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Revocation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Refusal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renew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certification/licensure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Reprimand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Probation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Denial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Certification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24" y="112776"/>
            <a:ext cx="803300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8982" y="248158"/>
            <a:ext cx="7393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Notification</a:t>
            </a:r>
            <a:r>
              <a:rPr spc="-135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dirty="0"/>
              <a:t>Disciplinary</a:t>
            </a:r>
            <a:r>
              <a:rPr spc="-15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3715" y="78485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9740" y="756938"/>
            <a:ext cx="7883525" cy="489140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8923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 proposes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suspend,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revoke,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renew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reprimand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paramedic,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deny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person's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certification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paramedic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disqualify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prescreening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petition's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eligibility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acquire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paramedic license,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certificant,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licensed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paramedic,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petitioner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notified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address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shown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181</a:t>
            </a:fld>
            <a:endParaRPr spc="-25" dirty="0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24" y="112776"/>
            <a:ext cx="803300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8982" y="248158"/>
            <a:ext cx="7393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Notification</a:t>
            </a:r>
            <a:r>
              <a:rPr spc="-135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dirty="0"/>
              <a:t>Disciplinary</a:t>
            </a:r>
            <a:r>
              <a:rPr spc="-150" dirty="0"/>
              <a:t> </a:t>
            </a:r>
            <a:r>
              <a:rPr spc="-10" dirty="0"/>
              <a:t>Action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3715" y="78485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756938"/>
            <a:ext cx="7387590" cy="19030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2)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notice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alleged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facts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conduct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warrant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proposed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request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appeal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hearing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182</a:t>
            </a:fld>
            <a:endParaRPr spc="-25" dirty="0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9528" y="1397508"/>
              <a:ext cx="4547616" cy="15072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196" y="2261616"/>
              <a:ext cx="6045708" cy="12313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0808" y="1585086"/>
            <a:ext cx="5342255" cy="1522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TAC </a:t>
            </a:r>
            <a:r>
              <a:rPr sz="5400" spc="-10" dirty="0"/>
              <a:t>157.38</a:t>
            </a:r>
            <a:endParaRPr sz="5400"/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4400" dirty="0"/>
              <a:t>Continuing</a:t>
            </a:r>
            <a:r>
              <a:rPr sz="4400" spc="-65" dirty="0"/>
              <a:t> </a:t>
            </a:r>
            <a:r>
              <a:rPr sz="4400" spc="-10" dirty="0"/>
              <a:t>Education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183</a:t>
            </a:fld>
            <a:endParaRPr spc="-25" dirty="0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8007" y="409955"/>
              <a:ext cx="6144768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4187" y="1019555"/>
              <a:ext cx="6170675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6320" y="545337"/>
            <a:ext cx="55302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95"/>
              </a:spcBef>
            </a:pPr>
            <a:r>
              <a:rPr dirty="0"/>
              <a:t>Local</a:t>
            </a:r>
            <a:r>
              <a:rPr spc="-195" dirty="0"/>
              <a:t> </a:t>
            </a:r>
            <a:r>
              <a:rPr dirty="0"/>
              <a:t>Credentialing</a:t>
            </a:r>
            <a:r>
              <a:rPr spc="-185" dirty="0"/>
              <a:t> </a:t>
            </a:r>
            <a:r>
              <a:rPr spc="-25" dirty="0"/>
              <a:t>and </a:t>
            </a:r>
            <a:r>
              <a:rPr spc="-10" dirty="0"/>
              <a:t>Authorization</a:t>
            </a:r>
            <a:r>
              <a:rPr spc="-90" dirty="0"/>
              <a:t> </a:t>
            </a:r>
            <a:r>
              <a:rPr dirty="0"/>
              <a:t>to</a:t>
            </a:r>
            <a:r>
              <a:rPr spc="-105" dirty="0"/>
              <a:t> </a:t>
            </a:r>
            <a:r>
              <a:rPr spc="-10" dirty="0"/>
              <a:t>Practice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184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64540" y="2001139"/>
            <a:ext cx="7416165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Nothing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section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intended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restrict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authority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providers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directors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establish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higher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standards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education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activities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completed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acquire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maintain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authorization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local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9932" y="0"/>
              <a:ext cx="7226808" cy="11079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2131" y="547115"/>
              <a:ext cx="2345436" cy="12313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12544" y="25653"/>
            <a:ext cx="636968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0" marR="5080" indent="-236283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Content</a:t>
            </a:r>
            <a:r>
              <a:rPr sz="4400" spc="-60" dirty="0"/>
              <a:t> </a:t>
            </a:r>
            <a:r>
              <a:rPr sz="4400" dirty="0"/>
              <a:t>Areas</a:t>
            </a:r>
            <a:r>
              <a:rPr sz="4400" spc="-45" dirty="0"/>
              <a:t> </a:t>
            </a:r>
            <a:r>
              <a:rPr sz="4400" dirty="0"/>
              <a:t>per</a:t>
            </a:r>
            <a:r>
              <a:rPr sz="4400" spc="-45" dirty="0"/>
              <a:t> </a:t>
            </a:r>
            <a:r>
              <a:rPr sz="4400" dirty="0"/>
              <a:t>4</a:t>
            </a:r>
            <a:r>
              <a:rPr sz="4400" spc="-45" dirty="0"/>
              <a:t> </a:t>
            </a:r>
            <a:r>
              <a:rPr sz="4400" spc="-20" dirty="0"/>
              <a:t>Year </a:t>
            </a:r>
            <a:r>
              <a:rPr sz="4400" spc="-10" dirty="0"/>
              <a:t>Period</a:t>
            </a:r>
            <a:endParaRPr sz="4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185</a:t>
            </a:fld>
            <a:endParaRPr spc="-25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84250" y="1441450"/>
          <a:ext cx="7087231" cy="4834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26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CONTENT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EMT-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EMT-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EMT-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PREPARATORY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AIRWAY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MANAGEMENT/VENTILATION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ASSESSMENT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TRAUMA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SPECIAL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CONSIDERATIONS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CLINICALLY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RELATED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PEDIATRIC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7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MINIMUM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UNITS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CONTENT</a:t>
                      </a:r>
                      <a:r>
                        <a:rPr sz="12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ADDITIONAL</a:t>
                      </a:r>
                      <a:r>
                        <a:rPr sz="12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UNITS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sz="12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APPROVED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CATEGORY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 marL="19050" marR="715010">
                        <a:lnSpc>
                          <a:spcPts val="1400"/>
                        </a:lnSpc>
                        <a:spcBef>
                          <a:spcPts val="204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REQUIRED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RECERTIFICATION ELIGIBILITY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3244" y="211836"/>
              <a:ext cx="3494531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704" y="533400"/>
              <a:ext cx="1388363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169" rIns="0" bIns="0" rtlCol="0">
            <a:spAutoFit/>
          </a:bodyPr>
          <a:lstStyle/>
          <a:p>
            <a:pPr marL="193802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Definitions</a:t>
            </a:r>
            <a:r>
              <a:rPr sz="4400" spc="-45" dirty="0"/>
              <a:t> </a:t>
            </a:r>
            <a:r>
              <a:rPr sz="2400" dirty="0"/>
              <a:t>(1</a:t>
            </a:r>
            <a:r>
              <a:rPr sz="2400" spc="-20" dirty="0"/>
              <a:t> </a:t>
            </a:r>
            <a:r>
              <a:rPr sz="2400" dirty="0"/>
              <a:t>of</a:t>
            </a:r>
            <a:r>
              <a:rPr sz="2400" spc="-15" dirty="0"/>
              <a:t> </a:t>
            </a:r>
            <a:r>
              <a:rPr sz="2400" spc="-25" dirty="0"/>
              <a:t>6)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186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459740" y="1239977"/>
            <a:ext cx="7786370" cy="395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Accrediting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agency--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organization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predetermined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criteria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programs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endParaRPr sz="2800">
              <a:latin typeface="Times New Roman"/>
              <a:cs typeface="Times New Roman"/>
            </a:endParaRPr>
          </a:p>
          <a:p>
            <a:pPr marL="355600" marR="198755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Approved--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Recognized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established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standards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pre-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determined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criteria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accrediting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agencies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 have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department.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continuing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3244" y="211836"/>
              <a:ext cx="3494531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704" y="533400"/>
              <a:ext cx="1388363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169" rIns="0" bIns="0" rtlCol="0">
            <a:spAutoFit/>
          </a:bodyPr>
          <a:lstStyle/>
          <a:p>
            <a:pPr marL="193802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Definitions</a:t>
            </a:r>
            <a:r>
              <a:rPr sz="4400" spc="-45" dirty="0"/>
              <a:t> </a:t>
            </a:r>
            <a:r>
              <a:rPr sz="2400" dirty="0"/>
              <a:t>(2</a:t>
            </a:r>
            <a:r>
              <a:rPr sz="2400" spc="-20" dirty="0"/>
              <a:t> </a:t>
            </a:r>
            <a:r>
              <a:rPr sz="2400" dirty="0"/>
              <a:t>of</a:t>
            </a:r>
            <a:r>
              <a:rPr sz="2400" spc="-15" dirty="0"/>
              <a:t> </a:t>
            </a:r>
            <a:r>
              <a:rPr sz="2400" spc="-25" dirty="0"/>
              <a:t>6)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187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459740" y="1239977"/>
            <a:ext cx="7837805" cy="4464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4465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Audit--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verification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contact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hours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claimed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successfully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timely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personnel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Classroom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instruction--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Workshops,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seminars,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conferences,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short-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term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individual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personally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attends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directly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related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areas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previously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noted</a:t>
            </a:r>
            <a:endParaRPr sz="2800">
              <a:latin typeface="Times New Roman"/>
              <a:cs typeface="Times New Roman"/>
            </a:endParaRPr>
          </a:p>
          <a:p>
            <a:pPr marL="355600" marR="133985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Contact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hour--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Fifty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consecutive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minutes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participation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 a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activity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3244" y="211836"/>
              <a:ext cx="3494531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704" y="533400"/>
              <a:ext cx="1388363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169" rIns="0" bIns="0" rtlCol="0">
            <a:spAutoFit/>
          </a:bodyPr>
          <a:lstStyle/>
          <a:p>
            <a:pPr marL="193802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Definitions</a:t>
            </a:r>
            <a:r>
              <a:rPr sz="4400" spc="-45" dirty="0"/>
              <a:t> </a:t>
            </a:r>
            <a:r>
              <a:rPr sz="2400" dirty="0"/>
              <a:t>(3</a:t>
            </a:r>
            <a:r>
              <a:rPr sz="2400" spc="-20" dirty="0"/>
              <a:t> </a:t>
            </a:r>
            <a:r>
              <a:rPr sz="2400" dirty="0"/>
              <a:t>of</a:t>
            </a:r>
            <a:r>
              <a:rPr sz="2400" spc="-15" dirty="0"/>
              <a:t> </a:t>
            </a:r>
            <a:r>
              <a:rPr sz="2400" spc="-25" dirty="0"/>
              <a:t>6)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188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459740" y="1239977"/>
            <a:ext cx="7867650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sz="2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experiences--Faculty-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planned</a:t>
            </a:r>
            <a:r>
              <a:rPr sz="28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guided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experiences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assist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students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objectives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previously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content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areas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knowledge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skills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patients.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These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experiences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can include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settings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laboratories,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acute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facilities,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extended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facilities,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participation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activities.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Higher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Coordinating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Board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also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considered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form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experience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rules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3244" y="211836"/>
              <a:ext cx="3494531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704" y="533400"/>
              <a:ext cx="1388363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169" rIns="0" bIns="0" rtlCol="0">
            <a:spAutoFit/>
          </a:bodyPr>
          <a:lstStyle/>
          <a:p>
            <a:pPr marL="193802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Definitions</a:t>
            </a:r>
            <a:r>
              <a:rPr sz="4400" spc="-45" dirty="0"/>
              <a:t> </a:t>
            </a:r>
            <a:r>
              <a:rPr sz="2400" dirty="0"/>
              <a:t>(4</a:t>
            </a:r>
            <a:r>
              <a:rPr sz="2400" spc="-20" dirty="0"/>
              <a:t> </a:t>
            </a:r>
            <a:r>
              <a:rPr sz="2400" dirty="0"/>
              <a:t>of</a:t>
            </a:r>
            <a:r>
              <a:rPr sz="2400" spc="-15" dirty="0"/>
              <a:t> </a:t>
            </a:r>
            <a:r>
              <a:rPr sz="2400" spc="-25" dirty="0"/>
              <a:t>6)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189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239977"/>
            <a:ext cx="8282940" cy="523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education--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Educational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activities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related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content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areas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promote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enrich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knowledge,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improve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skills,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develop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attitudes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enhancement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professional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practice,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thus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improving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provided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endParaRPr sz="2800">
              <a:latin typeface="Times New Roman"/>
              <a:cs typeface="Times New Roman"/>
            </a:endParaRPr>
          </a:p>
          <a:p>
            <a:pPr marL="355600" marR="43180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program--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organized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activity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evaluated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behavioral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objectives,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presented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session,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 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series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sessions,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enhance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elevate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knowledge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8448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1804" y="438911"/>
              <a:ext cx="1554479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87185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5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(4</a:t>
            </a:r>
            <a:r>
              <a:rPr sz="2400" spc="-75" dirty="0"/>
              <a:t> </a:t>
            </a:r>
            <a:r>
              <a:rPr sz="2400" dirty="0"/>
              <a:t>of</a:t>
            </a:r>
            <a:r>
              <a:rPr sz="2400" spc="-80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498840" cy="480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Advanced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Technician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(AEMT) -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minimally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proficient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performing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basic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support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skills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prehospital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interfacility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initiating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under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supervision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certain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advanced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support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procedures,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intravenous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therapy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endotracheal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esophageal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intubation</a:t>
            </a:r>
            <a:endParaRPr sz="2800">
              <a:latin typeface="Times New Roman"/>
              <a:cs typeface="Times New Roman"/>
            </a:endParaRPr>
          </a:p>
          <a:p>
            <a:pPr marL="355600" marR="178435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Authorized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ambulance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authorized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criteria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3244" y="211836"/>
              <a:ext cx="3494531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704" y="533400"/>
              <a:ext cx="1388363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169" rIns="0" bIns="0" rtlCol="0">
            <a:spAutoFit/>
          </a:bodyPr>
          <a:lstStyle/>
          <a:p>
            <a:pPr marL="193802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Definitions</a:t>
            </a:r>
            <a:r>
              <a:rPr sz="4400" spc="-45" dirty="0"/>
              <a:t> </a:t>
            </a:r>
            <a:r>
              <a:rPr sz="2400" dirty="0"/>
              <a:t>(5</a:t>
            </a:r>
            <a:r>
              <a:rPr sz="2400" spc="-20" dirty="0"/>
              <a:t> </a:t>
            </a:r>
            <a:r>
              <a:rPr sz="2400" dirty="0"/>
              <a:t>of</a:t>
            </a:r>
            <a:r>
              <a:rPr sz="2400" spc="-15" dirty="0"/>
              <a:t> </a:t>
            </a:r>
            <a:r>
              <a:rPr sz="2400" spc="-25" dirty="0"/>
              <a:t>6)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190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239977"/>
            <a:ext cx="7969250" cy="3525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Credit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course--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specific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experiences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offered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regionally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accredited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institution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higher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semester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quarter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credit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hours</a:t>
            </a:r>
            <a:endParaRPr sz="2800">
              <a:latin typeface="Times New Roman"/>
              <a:cs typeface="Times New Roman"/>
            </a:endParaRPr>
          </a:p>
          <a:p>
            <a:pPr marL="355600" marR="11874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Provider--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individual,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partnership,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organization,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agency,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institution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offers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programs,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courses,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credit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courses,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classroom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instruction,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activities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3244" y="97535"/>
              <a:ext cx="3494531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704" y="419100"/>
              <a:ext cx="1388363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6492" y="246633"/>
            <a:ext cx="37566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Definitions</a:t>
            </a:r>
            <a:r>
              <a:rPr sz="4400" spc="-45" dirty="0"/>
              <a:t> </a:t>
            </a:r>
            <a:r>
              <a:rPr sz="2400" dirty="0"/>
              <a:t>(6</a:t>
            </a:r>
            <a:r>
              <a:rPr sz="2400" spc="-20" dirty="0"/>
              <a:t> </a:t>
            </a:r>
            <a:r>
              <a:rPr sz="2400" dirty="0"/>
              <a:t>of</a:t>
            </a:r>
            <a:r>
              <a:rPr sz="2400" spc="-15" dirty="0"/>
              <a:t> </a:t>
            </a:r>
            <a:r>
              <a:rPr sz="2400" spc="-25" dirty="0"/>
              <a:t>6)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191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11681"/>
            <a:ext cx="8211820" cy="523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4135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Course--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organized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specific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experiences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offered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provider.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Courses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credit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courses,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short-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term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courses,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organized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experiences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coherent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sequences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experiences,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Self-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directed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study--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activity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learner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takes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initiative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responsibility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assessing,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planning,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implementing,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evaluating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activity.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Self-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study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development,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home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study,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electronically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programmed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instruction,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authorship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787" y="211836"/>
              <a:ext cx="6883908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7624" y="533400"/>
              <a:ext cx="1472183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169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Types</a:t>
            </a:r>
            <a:r>
              <a:rPr sz="4400" spc="-25" dirty="0"/>
              <a:t> </a:t>
            </a:r>
            <a:r>
              <a:rPr sz="4400" dirty="0"/>
              <a:t>of</a:t>
            </a:r>
            <a:r>
              <a:rPr sz="4400" spc="-25" dirty="0"/>
              <a:t> </a:t>
            </a:r>
            <a:r>
              <a:rPr sz="4400" dirty="0"/>
              <a:t>Acceptable</a:t>
            </a:r>
            <a:r>
              <a:rPr sz="4400" spc="-25" dirty="0"/>
              <a:t> </a:t>
            </a:r>
            <a:r>
              <a:rPr sz="4400" dirty="0"/>
              <a:t>CE</a:t>
            </a:r>
            <a:r>
              <a:rPr sz="4400" spc="-15" dirty="0"/>
              <a:t> </a:t>
            </a:r>
            <a:r>
              <a:rPr sz="2400" dirty="0"/>
              <a:t>(1</a:t>
            </a:r>
            <a:r>
              <a:rPr sz="2400" spc="-15" dirty="0"/>
              <a:t> </a:t>
            </a:r>
            <a:r>
              <a:rPr sz="2400" dirty="0"/>
              <a:t>of</a:t>
            </a:r>
            <a:r>
              <a:rPr sz="2400" spc="-15" dirty="0"/>
              <a:t> </a:t>
            </a:r>
            <a:r>
              <a:rPr sz="2400" spc="-25" dirty="0"/>
              <a:t>3)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192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64540" y="1239977"/>
            <a:ext cx="7496809" cy="472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section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"approved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activities"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refers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workshops,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seminars,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conferences,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short-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term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courses,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credit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continuing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provided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accredited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institutions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higher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experiences,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individualized</a:t>
            </a:r>
            <a:r>
              <a:rPr sz="28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instruction,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distributive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courses,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activities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related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skills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enhance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professional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787" y="211836"/>
              <a:ext cx="6883908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7624" y="533400"/>
              <a:ext cx="1472183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169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Types</a:t>
            </a:r>
            <a:r>
              <a:rPr sz="4400" spc="-25" dirty="0"/>
              <a:t> </a:t>
            </a:r>
            <a:r>
              <a:rPr sz="4400" dirty="0"/>
              <a:t>of</a:t>
            </a:r>
            <a:r>
              <a:rPr sz="4400" spc="-25" dirty="0"/>
              <a:t> </a:t>
            </a:r>
            <a:r>
              <a:rPr sz="4400" dirty="0"/>
              <a:t>Acceptable</a:t>
            </a:r>
            <a:r>
              <a:rPr sz="4400" spc="-25" dirty="0"/>
              <a:t> </a:t>
            </a:r>
            <a:r>
              <a:rPr sz="4400" dirty="0"/>
              <a:t>CE</a:t>
            </a:r>
            <a:r>
              <a:rPr sz="4400" spc="-15" dirty="0"/>
              <a:t> </a:t>
            </a:r>
            <a:r>
              <a:rPr sz="2400" dirty="0"/>
              <a:t>(2</a:t>
            </a:r>
            <a:r>
              <a:rPr sz="2400" spc="-15" dirty="0"/>
              <a:t> </a:t>
            </a:r>
            <a:r>
              <a:rPr sz="2400" dirty="0"/>
              <a:t>of</a:t>
            </a:r>
            <a:r>
              <a:rPr sz="2400" spc="-15" dirty="0"/>
              <a:t> </a:t>
            </a:r>
            <a:r>
              <a:rPr sz="2400" spc="-25" dirty="0"/>
              <a:t>3)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193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231140" y="1239977"/>
            <a:ext cx="8506460" cy="4976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87755" indent="-342900" algn="just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Acceptable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 be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earned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participating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activities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offered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sponsored</a:t>
            </a:r>
            <a:r>
              <a:rPr sz="28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by: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hospital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health-care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accredited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Joint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Commission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Accreditation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Care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Organizations</a:t>
            </a:r>
            <a:endParaRPr sz="2800">
              <a:latin typeface="Times New Roman"/>
              <a:cs typeface="Times New Roman"/>
            </a:endParaRPr>
          </a:p>
          <a:p>
            <a:pPr marL="756285" marR="14986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agency,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entity,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organization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recognized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association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organization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representing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members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profession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787" y="211836"/>
              <a:ext cx="6883908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7624" y="533400"/>
              <a:ext cx="1472183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169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Types</a:t>
            </a:r>
            <a:r>
              <a:rPr sz="4400" spc="-25" dirty="0"/>
              <a:t> </a:t>
            </a:r>
            <a:r>
              <a:rPr sz="4400" dirty="0"/>
              <a:t>of</a:t>
            </a:r>
            <a:r>
              <a:rPr sz="4400" spc="-25" dirty="0"/>
              <a:t> </a:t>
            </a:r>
            <a:r>
              <a:rPr sz="4400" dirty="0"/>
              <a:t>Acceptable</a:t>
            </a:r>
            <a:r>
              <a:rPr sz="4400" spc="-25" dirty="0"/>
              <a:t> </a:t>
            </a:r>
            <a:r>
              <a:rPr sz="4400" dirty="0"/>
              <a:t>CE</a:t>
            </a:r>
            <a:r>
              <a:rPr sz="4400" spc="-15" dirty="0"/>
              <a:t> </a:t>
            </a:r>
            <a:r>
              <a:rPr sz="2400" dirty="0"/>
              <a:t>(3</a:t>
            </a:r>
            <a:r>
              <a:rPr sz="2400" spc="-15" dirty="0"/>
              <a:t> </a:t>
            </a:r>
            <a:r>
              <a:rPr sz="2400" dirty="0"/>
              <a:t>of</a:t>
            </a:r>
            <a:r>
              <a:rPr sz="2400" spc="-15" dirty="0"/>
              <a:t> </a:t>
            </a:r>
            <a:r>
              <a:rPr sz="2400" spc="-25" dirty="0"/>
              <a:t>3)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194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231140" y="1239977"/>
            <a:ext cx="8389620" cy="309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70915" indent="-342900" algn="just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Acceptable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 be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earned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participating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activities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offered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sponsored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28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675"/>
              </a:spcBef>
            </a:pP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500" spc="3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 national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organization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related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field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such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medicine,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nursing,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respiratory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similar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fields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83" y="112776"/>
            <a:ext cx="8290559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5337" y="248158"/>
            <a:ext cx="7654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Criteria</a:t>
            </a:r>
            <a:r>
              <a:rPr spc="-75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dirty="0"/>
              <a:t>Acceptable</a:t>
            </a:r>
            <a:r>
              <a:rPr spc="-75" dirty="0"/>
              <a:t> </a:t>
            </a:r>
            <a:r>
              <a:rPr dirty="0"/>
              <a:t>CE</a:t>
            </a:r>
            <a:r>
              <a:rPr spc="-100" dirty="0"/>
              <a:t> </a:t>
            </a:r>
            <a:r>
              <a:rPr spc="-10" dirty="0"/>
              <a:t>Activity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78485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658146"/>
            <a:ext cx="8254365" cy="5701665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23825" algn="ctr">
              <a:lnSpc>
                <a:spcPct val="100000"/>
              </a:lnSpc>
              <a:spcBef>
                <a:spcPts val="172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5)</a:t>
            </a:r>
            <a:endParaRPr sz="2400">
              <a:latin typeface="Arial"/>
              <a:cs typeface="Arial"/>
            </a:endParaRPr>
          </a:p>
          <a:p>
            <a:pPr marL="355600" marR="249554" indent="-342900">
              <a:lnSpc>
                <a:spcPct val="100000"/>
              </a:lnSpc>
              <a:spcBef>
                <a:spcPts val="18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program's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content,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teaching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methodologies,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evaluation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methods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objectives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specific,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attainable,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measurable,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descriptive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expected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learner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outcomes</a:t>
            </a:r>
            <a:endParaRPr sz="2800">
              <a:latin typeface="Times New Roman"/>
              <a:cs typeface="Times New Roman"/>
            </a:endParaRPr>
          </a:p>
          <a:p>
            <a:pPr marL="355600" marR="52069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target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audience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identified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shall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evidence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planning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potential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target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audience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relevant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health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consistent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program's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objectives,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professional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growth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and/or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maintenance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195</a:t>
            </a:fld>
            <a:endParaRPr spc="-25" dirty="0"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83" y="112776"/>
            <a:ext cx="8290559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5337" y="248158"/>
            <a:ext cx="7654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Criteria</a:t>
            </a:r>
            <a:r>
              <a:rPr spc="-75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dirty="0"/>
              <a:t>Acceptable</a:t>
            </a:r>
            <a:r>
              <a:rPr spc="-75" dirty="0"/>
              <a:t> </a:t>
            </a:r>
            <a:r>
              <a:rPr dirty="0"/>
              <a:t>CE</a:t>
            </a:r>
            <a:r>
              <a:rPr spc="-100" dirty="0"/>
              <a:t> </a:t>
            </a:r>
            <a:r>
              <a:rPr spc="-10" dirty="0"/>
              <a:t>Activity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78485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658146"/>
            <a:ext cx="8265795" cy="4506595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11760" algn="ctr">
              <a:lnSpc>
                <a:spcPct val="100000"/>
              </a:lnSpc>
              <a:spcBef>
                <a:spcPts val="172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5)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8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Principles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adult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design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delivery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program.</a:t>
            </a:r>
            <a:endParaRPr sz="2800">
              <a:latin typeface="Times New Roman"/>
              <a:cs typeface="Times New Roman"/>
            </a:endParaRPr>
          </a:p>
          <a:p>
            <a:pPr marL="355600" marR="148971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documentation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program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developer's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expertise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area.</a:t>
            </a:r>
            <a:endParaRPr sz="2800">
              <a:latin typeface="Times New Roman"/>
              <a:cs typeface="Times New Roman"/>
            </a:endParaRPr>
          </a:p>
          <a:p>
            <a:pPr marL="355600" marR="412115" indent="-3429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experiences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teaching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methods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achieve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objectives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program.</a:t>
            </a:r>
            <a:endParaRPr sz="2800">
              <a:latin typeface="Times New Roman"/>
              <a:cs typeface="Times New Roman"/>
            </a:endParaRPr>
          </a:p>
          <a:p>
            <a:pPr marL="355600" marR="49085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allotted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activity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sufficient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for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learner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objectives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196</a:t>
            </a:fld>
            <a:endParaRPr spc="-25" dirty="0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83" y="112776"/>
            <a:ext cx="8290559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5337" y="248158"/>
            <a:ext cx="7654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Criteria</a:t>
            </a:r>
            <a:r>
              <a:rPr spc="-75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dirty="0"/>
              <a:t>Acceptable</a:t>
            </a:r>
            <a:r>
              <a:rPr spc="-75" dirty="0"/>
              <a:t> </a:t>
            </a:r>
            <a:r>
              <a:rPr dirty="0"/>
              <a:t>CE</a:t>
            </a:r>
            <a:r>
              <a:rPr spc="-100" dirty="0"/>
              <a:t> </a:t>
            </a:r>
            <a:r>
              <a:rPr spc="-10" dirty="0"/>
              <a:t>Activity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78485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658146"/>
            <a:ext cx="8007350" cy="4335780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370840" algn="ctr">
              <a:lnSpc>
                <a:spcPct val="100000"/>
              </a:lnSpc>
              <a:spcBef>
                <a:spcPts val="172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(3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5)</a:t>
            </a:r>
            <a:endParaRPr sz="2400">
              <a:latin typeface="Arial"/>
              <a:cs typeface="Arial"/>
            </a:endParaRPr>
          </a:p>
          <a:p>
            <a:pPr marL="355600" marR="589915" indent="-342900">
              <a:lnSpc>
                <a:spcPct val="100000"/>
              </a:lnSpc>
              <a:spcBef>
                <a:spcPts val="18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activities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evaluate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participant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achievement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program's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learning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objectives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clearly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defined,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criteria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successful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Participants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evaluation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instruction.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Regional,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and/or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conferences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exempt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requirement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197</a:t>
            </a:fld>
            <a:endParaRPr spc="-25" dirty="0"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83" y="112776"/>
            <a:ext cx="8290559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5337" y="248158"/>
            <a:ext cx="7654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Criteria</a:t>
            </a:r>
            <a:r>
              <a:rPr spc="-75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dirty="0"/>
              <a:t>Acceptable</a:t>
            </a:r>
            <a:r>
              <a:rPr spc="-75" dirty="0"/>
              <a:t> </a:t>
            </a:r>
            <a:r>
              <a:rPr dirty="0"/>
              <a:t>CE</a:t>
            </a:r>
            <a:r>
              <a:rPr spc="-100" dirty="0"/>
              <a:t> </a:t>
            </a:r>
            <a:r>
              <a:rPr spc="-10" dirty="0"/>
              <a:t>Activity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78485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658146"/>
            <a:ext cx="8138159" cy="4762500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240029" algn="ctr">
              <a:lnSpc>
                <a:spcPct val="100000"/>
              </a:lnSpc>
              <a:spcBef>
                <a:spcPts val="172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(4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5)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8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timely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furnish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participant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participant's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successful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activity.</a:t>
            </a:r>
            <a:endParaRPr sz="2800">
              <a:latin typeface="Times New Roman"/>
              <a:cs typeface="Times New Roman"/>
            </a:endParaRPr>
          </a:p>
          <a:p>
            <a:pPr marL="355600" marR="4445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specify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continuing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title,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location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activity,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description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area,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number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contact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hours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awarded,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organization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granting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approval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198</a:t>
            </a:fld>
            <a:endParaRPr spc="-25" dirty="0"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83" y="112776"/>
            <a:ext cx="8290559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5337" y="248158"/>
            <a:ext cx="7654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Criteria</a:t>
            </a:r>
            <a:r>
              <a:rPr spc="-75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dirty="0"/>
              <a:t>Acceptable</a:t>
            </a:r>
            <a:r>
              <a:rPr spc="-75" dirty="0"/>
              <a:t> </a:t>
            </a:r>
            <a:r>
              <a:rPr dirty="0"/>
              <a:t>CE</a:t>
            </a:r>
            <a:r>
              <a:rPr spc="-100" dirty="0"/>
              <a:t> </a:t>
            </a:r>
            <a:r>
              <a:rPr spc="-10" dirty="0"/>
              <a:t>Activity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78485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658146"/>
            <a:ext cx="8047355" cy="4250690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330835" algn="ctr">
              <a:lnSpc>
                <a:spcPct val="100000"/>
              </a:lnSpc>
              <a:spcBef>
                <a:spcPts val="172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(5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5)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8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minimum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period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five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target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audience,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objectives,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documentation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instructor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qualifications,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teaching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strategies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materials,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evaluation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instruments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results,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list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names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participants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199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5016" y="79247"/>
            <a:ext cx="3590544" cy="1231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388" rIns="0" bIns="0" rtlCol="0">
            <a:spAutoFit/>
          </a:bodyPr>
          <a:lstStyle/>
          <a:p>
            <a:pPr marL="239903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Instructions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4540" y="1217333"/>
            <a:ext cx="7513955" cy="480695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9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Read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presentation</a:t>
            </a:r>
            <a:endParaRPr sz="3200" dirty="0">
              <a:latin typeface="Times New Roman"/>
              <a:cs typeface="Times New Roman"/>
            </a:endParaRPr>
          </a:p>
          <a:p>
            <a:pPr marL="355600" marR="1023619" indent="-34353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Go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to: </a:t>
            </a:r>
            <a:r>
              <a:rPr sz="3200" u="sng" spc="-10" dirty="0">
                <a:solidFill>
                  <a:srgbClr val="FF0033"/>
                </a:solidFill>
                <a:uFill>
                  <a:solidFill>
                    <a:srgbClr val="FF0033"/>
                  </a:solidFill>
                </a:uFill>
                <a:latin typeface="Times New Roman"/>
                <a:cs typeface="Times New Roman"/>
                <a:hlinkClick r:id="rId3"/>
              </a:rPr>
              <a:t>https://www.classmarker.com/online-</a:t>
            </a:r>
            <a:r>
              <a:rPr sz="3200" u="none" spc="-10" dirty="0">
                <a:solidFill>
                  <a:srgbClr val="FF0033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3200" u="sng" spc="-10" dirty="0">
                <a:solidFill>
                  <a:srgbClr val="FF0033"/>
                </a:solidFill>
                <a:uFill>
                  <a:solidFill>
                    <a:srgbClr val="FF0033"/>
                  </a:solidFill>
                </a:uFill>
                <a:latin typeface="Times New Roman"/>
                <a:cs typeface="Times New Roman"/>
                <a:hlinkClick r:id="rId3"/>
              </a:rPr>
              <a:t>test/start/?quiz=xvb599f81f45e079</a:t>
            </a:r>
            <a:r>
              <a:rPr sz="3200" u="none" spc="-10" dirty="0">
                <a:solidFill>
                  <a:srgbClr val="FF0033"/>
                </a:solidFill>
                <a:latin typeface="Times New Roman"/>
                <a:cs typeface="Times New Roman"/>
              </a:rPr>
              <a:t> </a:t>
            </a:r>
            <a:r>
              <a:rPr sz="3200" u="none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u="none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u="none" dirty="0">
                <a:solidFill>
                  <a:srgbClr val="FFFFFF"/>
                </a:solidFill>
                <a:latin typeface="Times New Roman"/>
                <a:cs typeface="Times New Roman"/>
              </a:rPr>
              <a:t>take</a:t>
            </a:r>
            <a:r>
              <a:rPr sz="3200" u="none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u="none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u="none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u="none" spc="-20" dirty="0">
                <a:solidFill>
                  <a:srgbClr val="FFFFFF"/>
                </a:solidFill>
                <a:latin typeface="Times New Roman"/>
                <a:cs typeface="Times New Roman"/>
              </a:rPr>
              <a:t>exam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Minimum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passing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grade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70%</a:t>
            </a:r>
            <a:endParaRPr sz="32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receive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documenting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well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hours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content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area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Preparatory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8448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1804" y="438911"/>
              <a:ext cx="1554479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87185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5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(5</a:t>
            </a:r>
            <a:r>
              <a:rPr sz="2400" spc="-75" dirty="0"/>
              <a:t> </a:t>
            </a:r>
            <a:r>
              <a:rPr sz="2400" dirty="0"/>
              <a:t>of</a:t>
            </a:r>
            <a:r>
              <a:rPr sz="2400" spc="-80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503920" cy="480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287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Basic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(BLS)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prehospital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interfacility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noninvasive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acts.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provision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basic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sufficient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supplies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providing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basic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standards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provider's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Basic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(BLS)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sick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sufficient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supplies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basic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life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standards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provider's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483" y="0"/>
              <a:ext cx="8290559" cy="11125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0679" y="600455"/>
              <a:ext cx="5917692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5337" y="126237"/>
            <a:ext cx="76549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0150" marR="5080" indent="-1188085">
              <a:lnSpc>
                <a:spcPct val="100000"/>
              </a:lnSpc>
              <a:spcBef>
                <a:spcPts val="95"/>
              </a:spcBef>
            </a:pPr>
            <a:r>
              <a:rPr dirty="0"/>
              <a:t>Criteria</a:t>
            </a:r>
            <a:r>
              <a:rPr spc="-75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dirty="0"/>
              <a:t>Acceptable</a:t>
            </a:r>
            <a:r>
              <a:rPr spc="-75" dirty="0"/>
              <a:t> </a:t>
            </a:r>
            <a:r>
              <a:rPr dirty="0"/>
              <a:t>CE</a:t>
            </a:r>
            <a:r>
              <a:rPr spc="-100" dirty="0"/>
              <a:t> </a:t>
            </a:r>
            <a:r>
              <a:rPr spc="-10" dirty="0"/>
              <a:t>Activity </a:t>
            </a:r>
            <a:r>
              <a:rPr dirty="0"/>
              <a:t>(Classroom</a:t>
            </a:r>
            <a:r>
              <a:rPr spc="-170" dirty="0"/>
              <a:t> </a:t>
            </a:r>
            <a:r>
              <a:rPr spc="-10" dirty="0"/>
              <a:t>Instruction)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200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83540" y="1469262"/>
            <a:ext cx="7955915" cy="369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6294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least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contact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hour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length.</a:t>
            </a:r>
            <a:endParaRPr sz="2800">
              <a:latin typeface="Times New Roman"/>
              <a:cs typeface="Times New Roman"/>
            </a:endParaRPr>
          </a:p>
          <a:p>
            <a:pPr marL="355600" marR="819785" indent="-3429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documentation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instructor's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expertise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area.</a:t>
            </a:r>
            <a:endParaRPr sz="2800">
              <a:latin typeface="Times New Roman"/>
              <a:cs typeface="Times New Roman"/>
            </a:endParaRPr>
          </a:p>
          <a:p>
            <a:pPr marL="355600" marR="31432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schedule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describes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content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corresponding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frames.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Facilities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resources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adequate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implement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483" y="0"/>
              <a:ext cx="8290559" cy="11125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2184" y="600455"/>
              <a:ext cx="5268468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8107" y="858011"/>
              <a:ext cx="1385315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5337" y="126237"/>
            <a:ext cx="76549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400" marR="5080" indent="-1029335">
              <a:lnSpc>
                <a:spcPct val="100000"/>
              </a:lnSpc>
              <a:spcBef>
                <a:spcPts val="95"/>
              </a:spcBef>
            </a:pPr>
            <a:r>
              <a:rPr dirty="0"/>
              <a:t>Criteria</a:t>
            </a:r>
            <a:r>
              <a:rPr spc="-75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dirty="0"/>
              <a:t>Acceptable</a:t>
            </a:r>
            <a:r>
              <a:rPr spc="-75" dirty="0"/>
              <a:t> </a:t>
            </a:r>
            <a:r>
              <a:rPr dirty="0"/>
              <a:t>CE</a:t>
            </a:r>
            <a:r>
              <a:rPr spc="-100" dirty="0"/>
              <a:t> </a:t>
            </a:r>
            <a:r>
              <a:rPr spc="-10" dirty="0"/>
              <a:t>Activity </a:t>
            </a:r>
            <a:r>
              <a:rPr dirty="0"/>
              <a:t>(Clinical</a:t>
            </a:r>
            <a:r>
              <a:rPr spc="-130" dirty="0"/>
              <a:t> </a:t>
            </a:r>
            <a:r>
              <a:rPr dirty="0"/>
              <a:t>Instruction)</a:t>
            </a:r>
            <a:r>
              <a:rPr spc="-105" dirty="0"/>
              <a:t> </a:t>
            </a:r>
            <a:r>
              <a:rPr sz="2400" dirty="0"/>
              <a:t>(1</a:t>
            </a:r>
            <a:r>
              <a:rPr sz="2400" spc="-7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201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383540" y="1469262"/>
            <a:ext cx="8013065" cy="403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documentation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formal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relationship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program's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facilities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sites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instruction.</a:t>
            </a:r>
            <a:endParaRPr sz="2800">
              <a:latin typeface="Times New Roman"/>
              <a:cs typeface="Times New Roman"/>
            </a:endParaRPr>
          </a:p>
          <a:p>
            <a:pPr marL="355600" marR="411480" indent="-342900" algn="just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Facilities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instruction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access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types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sufficient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variety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number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enable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students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objectives.</a:t>
            </a:r>
            <a:endParaRPr sz="2800">
              <a:latin typeface="Times New Roman"/>
              <a:cs typeface="Times New Roman"/>
            </a:endParaRPr>
          </a:p>
          <a:p>
            <a:pPr marL="355600" marR="521334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Individuals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possess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expertise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credentials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supervision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instruction.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483" y="0"/>
              <a:ext cx="8290559" cy="11125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2184" y="600455"/>
              <a:ext cx="5268468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8107" y="858011"/>
              <a:ext cx="1385315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5337" y="126237"/>
            <a:ext cx="76549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400" marR="5080" indent="-1029335">
              <a:lnSpc>
                <a:spcPct val="100000"/>
              </a:lnSpc>
              <a:spcBef>
                <a:spcPts val="95"/>
              </a:spcBef>
            </a:pPr>
            <a:r>
              <a:rPr dirty="0"/>
              <a:t>Criteria</a:t>
            </a:r>
            <a:r>
              <a:rPr spc="-75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dirty="0"/>
              <a:t>Acceptable</a:t>
            </a:r>
            <a:r>
              <a:rPr spc="-75" dirty="0"/>
              <a:t> </a:t>
            </a:r>
            <a:r>
              <a:rPr dirty="0"/>
              <a:t>CE</a:t>
            </a:r>
            <a:r>
              <a:rPr spc="-100" dirty="0"/>
              <a:t> </a:t>
            </a:r>
            <a:r>
              <a:rPr spc="-10" dirty="0"/>
              <a:t>Activity </a:t>
            </a:r>
            <a:r>
              <a:rPr dirty="0"/>
              <a:t>(Clinical</a:t>
            </a:r>
            <a:r>
              <a:rPr spc="-130" dirty="0"/>
              <a:t> </a:t>
            </a:r>
            <a:r>
              <a:rPr dirty="0"/>
              <a:t>Instruction)</a:t>
            </a:r>
            <a:r>
              <a:rPr spc="-105" dirty="0"/>
              <a:t> </a:t>
            </a:r>
            <a:r>
              <a:rPr sz="2400" dirty="0"/>
              <a:t>(2</a:t>
            </a:r>
            <a:r>
              <a:rPr sz="2400" spc="-7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202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383540" y="1469262"/>
            <a:ext cx="8205470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student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participants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possess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insurance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professional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liability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while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engaging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activities</a:t>
            </a:r>
            <a:endParaRPr sz="2800">
              <a:latin typeface="Times New Roman"/>
              <a:cs typeface="Times New Roman"/>
            </a:endParaRPr>
          </a:p>
          <a:p>
            <a:pPr marL="355600" marR="13589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contact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designated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infection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control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officer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document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designated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infection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control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officer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U.S.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Code,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Title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42,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Chapter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6A,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Subchapter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XXIV,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§300ff-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136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483" y="0"/>
              <a:ext cx="8290559" cy="11125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332" y="600455"/>
              <a:ext cx="6710172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8960" y="858011"/>
              <a:ext cx="1385316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5337" y="126237"/>
            <a:ext cx="76549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0675" marR="5080" indent="-308610">
              <a:lnSpc>
                <a:spcPct val="100000"/>
              </a:lnSpc>
              <a:spcBef>
                <a:spcPts val="95"/>
              </a:spcBef>
            </a:pPr>
            <a:r>
              <a:rPr dirty="0"/>
              <a:t>Criteria</a:t>
            </a:r>
            <a:r>
              <a:rPr spc="-75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dirty="0"/>
              <a:t>Acceptable</a:t>
            </a:r>
            <a:r>
              <a:rPr spc="-75" dirty="0"/>
              <a:t> </a:t>
            </a:r>
            <a:r>
              <a:rPr dirty="0"/>
              <a:t>CE</a:t>
            </a:r>
            <a:r>
              <a:rPr spc="-100" dirty="0"/>
              <a:t> </a:t>
            </a:r>
            <a:r>
              <a:rPr spc="-10" dirty="0"/>
              <a:t>Activity </a:t>
            </a:r>
            <a:r>
              <a:rPr dirty="0"/>
              <a:t>(Individualized</a:t>
            </a:r>
            <a:r>
              <a:rPr spc="-140" dirty="0"/>
              <a:t> </a:t>
            </a:r>
            <a:r>
              <a:rPr dirty="0"/>
              <a:t>Instruction)</a:t>
            </a:r>
            <a:r>
              <a:rPr spc="-120" dirty="0"/>
              <a:t> </a:t>
            </a:r>
            <a:r>
              <a:rPr sz="2400" dirty="0"/>
              <a:t>(1</a:t>
            </a:r>
            <a:r>
              <a:rPr sz="2400" spc="-90" dirty="0"/>
              <a:t> </a:t>
            </a:r>
            <a:r>
              <a:rPr sz="2400" dirty="0"/>
              <a:t>of</a:t>
            </a:r>
            <a:r>
              <a:rPr sz="2400" spc="-90" dirty="0"/>
              <a:t> </a:t>
            </a:r>
            <a:r>
              <a:rPr sz="2400" spc="-25" dirty="0"/>
              <a:t>2)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203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383540" y="1469262"/>
            <a:ext cx="8235950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addition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criteria,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programs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consisting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individualized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instruction,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including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programmed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instruction,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study,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meet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criteria: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Instruction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logical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sequence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program's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objectives.</a:t>
            </a:r>
            <a:endParaRPr sz="2800">
              <a:latin typeface="Times New Roman"/>
              <a:cs typeface="Times New Roman"/>
            </a:endParaRPr>
          </a:p>
          <a:p>
            <a:pPr marL="355600" marR="109156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Instruction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involve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learner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active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materials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presented.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483" y="0"/>
              <a:ext cx="8290559" cy="11125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332" y="600455"/>
              <a:ext cx="6710172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8960" y="858011"/>
              <a:ext cx="1385316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5337" y="126237"/>
            <a:ext cx="76549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0675" marR="5080" indent="-308610">
              <a:lnSpc>
                <a:spcPct val="100000"/>
              </a:lnSpc>
              <a:spcBef>
                <a:spcPts val="95"/>
              </a:spcBef>
            </a:pPr>
            <a:r>
              <a:rPr dirty="0"/>
              <a:t>Criteria</a:t>
            </a:r>
            <a:r>
              <a:rPr spc="-75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dirty="0"/>
              <a:t>Acceptable</a:t>
            </a:r>
            <a:r>
              <a:rPr spc="-75" dirty="0"/>
              <a:t> </a:t>
            </a:r>
            <a:r>
              <a:rPr dirty="0"/>
              <a:t>CE</a:t>
            </a:r>
            <a:r>
              <a:rPr spc="-100" dirty="0"/>
              <a:t> </a:t>
            </a:r>
            <a:r>
              <a:rPr spc="-10" dirty="0"/>
              <a:t>Activity </a:t>
            </a:r>
            <a:r>
              <a:rPr dirty="0"/>
              <a:t>(Individualized</a:t>
            </a:r>
            <a:r>
              <a:rPr spc="-140" dirty="0"/>
              <a:t> </a:t>
            </a:r>
            <a:r>
              <a:rPr dirty="0"/>
              <a:t>Instruction)</a:t>
            </a:r>
            <a:r>
              <a:rPr spc="-120" dirty="0"/>
              <a:t> </a:t>
            </a:r>
            <a:r>
              <a:rPr sz="2400" dirty="0"/>
              <a:t>(2</a:t>
            </a:r>
            <a:r>
              <a:rPr sz="2400" spc="-90" dirty="0"/>
              <a:t> </a:t>
            </a:r>
            <a:r>
              <a:rPr sz="2400" dirty="0"/>
              <a:t>of</a:t>
            </a:r>
            <a:r>
              <a:rPr sz="2400" spc="-90" dirty="0"/>
              <a:t> </a:t>
            </a:r>
            <a:r>
              <a:rPr sz="2400" spc="-25" dirty="0"/>
              <a:t>2)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204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383540" y="1469262"/>
            <a:ext cx="8100059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4803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amount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instructional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objectives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specified.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insure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contact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hours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awarded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actual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whom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intended.</a:t>
            </a:r>
            <a:endParaRPr sz="2800">
              <a:latin typeface="Times New Roman"/>
              <a:cs typeface="Times New Roman"/>
            </a:endParaRPr>
          </a:p>
          <a:p>
            <a:pPr marL="355600" marR="81470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submission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participant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reviewed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considered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483" y="0"/>
              <a:ext cx="8290559" cy="11125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8591" y="600455"/>
              <a:ext cx="5800344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5337" y="126237"/>
            <a:ext cx="76549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7935" marR="5080" indent="-1245870">
              <a:lnSpc>
                <a:spcPct val="100000"/>
              </a:lnSpc>
              <a:spcBef>
                <a:spcPts val="95"/>
              </a:spcBef>
            </a:pPr>
            <a:r>
              <a:rPr dirty="0"/>
              <a:t>Criteria</a:t>
            </a:r>
            <a:r>
              <a:rPr spc="-75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dirty="0"/>
              <a:t>Acceptable</a:t>
            </a:r>
            <a:r>
              <a:rPr spc="-75" dirty="0"/>
              <a:t> </a:t>
            </a:r>
            <a:r>
              <a:rPr dirty="0"/>
              <a:t>CE</a:t>
            </a:r>
            <a:r>
              <a:rPr spc="-100" dirty="0"/>
              <a:t> </a:t>
            </a:r>
            <a:r>
              <a:rPr spc="-10" dirty="0"/>
              <a:t>Activity </a:t>
            </a:r>
            <a:r>
              <a:rPr dirty="0"/>
              <a:t>(Out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State</a:t>
            </a:r>
            <a:r>
              <a:rPr spc="-65" dirty="0"/>
              <a:t> </a:t>
            </a:r>
            <a:r>
              <a:rPr spc="-10" dirty="0"/>
              <a:t>Program)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205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83540" y="1697862"/>
            <a:ext cx="809625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activity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successfully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attended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undertaken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jurisdiction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outside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accepted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all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criteria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912" y="0"/>
              <a:ext cx="7527036" cy="998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0451" y="486155"/>
              <a:ext cx="6365748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2070" y="11379"/>
            <a:ext cx="67462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2605" marR="5080" indent="-5105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Responsibilities</a:t>
            </a:r>
            <a:r>
              <a:rPr spc="-110" dirty="0"/>
              <a:t> </a:t>
            </a:r>
            <a:r>
              <a:rPr dirty="0"/>
              <a:t>of</a:t>
            </a:r>
            <a:r>
              <a:rPr spc="-130" dirty="0"/>
              <a:t> </a:t>
            </a:r>
            <a:r>
              <a:rPr dirty="0"/>
              <a:t>Certified</a:t>
            </a:r>
            <a:r>
              <a:rPr spc="-110" dirty="0"/>
              <a:t> </a:t>
            </a:r>
            <a:r>
              <a:rPr spc="-25" dirty="0"/>
              <a:t>or </a:t>
            </a:r>
            <a:r>
              <a:rPr dirty="0"/>
              <a:t>Licensed</a:t>
            </a:r>
            <a:r>
              <a:rPr spc="-135" dirty="0"/>
              <a:t> </a:t>
            </a:r>
            <a:r>
              <a:rPr dirty="0"/>
              <a:t>EMS</a:t>
            </a:r>
            <a:r>
              <a:rPr spc="-145" dirty="0"/>
              <a:t> </a:t>
            </a:r>
            <a:r>
              <a:rPr spc="-10" dirty="0"/>
              <a:t>Personnel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206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688340" y="1392377"/>
            <a:ext cx="7537450" cy="4037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54635" indent="-343535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select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participate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education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activities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criteria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department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successful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completions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courses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activities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five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endParaRPr sz="2800">
              <a:latin typeface="Times New Roman"/>
              <a:cs typeface="Times New Roman"/>
            </a:endParaRPr>
          </a:p>
          <a:p>
            <a:pPr marL="355600" marR="510540" indent="-343535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accurate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copies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written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documentation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timely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upon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department's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request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5728" y="243839"/>
              <a:ext cx="3369564" cy="12313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9219" y="565404"/>
              <a:ext cx="1389887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919" rIns="0" bIns="0" rtlCol="0">
            <a:spAutoFit/>
          </a:bodyPr>
          <a:lstStyle/>
          <a:p>
            <a:pPr marL="200025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CE</a:t>
            </a:r>
            <a:r>
              <a:rPr sz="4400" spc="-10" dirty="0"/>
              <a:t> </a:t>
            </a:r>
            <a:r>
              <a:rPr sz="4400" dirty="0"/>
              <a:t>Audits</a:t>
            </a:r>
            <a:r>
              <a:rPr sz="4400" spc="-15" dirty="0"/>
              <a:t> </a:t>
            </a:r>
            <a:r>
              <a:rPr sz="2400" dirty="0"/>
              <a:t>(1</a:t>
            </a:r>
            <a:r>
              <a:rPr sz="2400" spc="-5" dirty="0"/>
              <a:t> </a:t>
            </a:r>
            <a:r>
              <a:rPr sz="2400" dirty="0"/>
              <a:t>of </a:t>
            </a:r>
            <a:r>
              <a:rPr sz="2400" spc="-25" dirty="0"/>
              <a:t>4)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207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64540" y="1163777"/>
            <a:ext cx="7348855" cy="395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60755" indent="-343535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audit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individuals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seeking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through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education.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audit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specific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complaint,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reason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suspect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false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inaccurate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about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completed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5728" y="243839"/>
              <a:ext cx="3369564" cy="12313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9219" y="565404"/>
              <a:ext cx="1389887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919" rIns="0" bIns="0" rtlCol="0">
            <a:spAutoFit/>
          </a:bodyPr>
          <a:lstStyle/>
          <a:p>
            <a:pPr marL="200025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CE</a:t>
            </a:r>
            <a:r>
              <a:rPr sz="4400" spc="-10" dirty="0"/>
              <a:t> </a:t>
            </a:r>
            <a:r>
              <a:rPr sz="4400" dirty="0"/>
              <a:t>Audits</a:t>
            </a:r>
            <a:r>
              <a:rPr sz="4400" spc="-15" dirty="0"/>
              <a:t> </a:t>
            </a:r>
            <a:r>
              <a:rPr sz="2400" dirty="0"/>
              <a:t>(2</a:t>
            </a:r>
            <a:r>
              <a:rPr sz="2400" spc="-5" dirty="0"/>
              <a:t> </a:t>
            </a:r>
            <a:r>
              <a:rPr sz="2400" dirty="0"/>
              <a:t>of </a:t>
            </a:r>
            <a:r>
              <a:rPr sz="2400" spc="-25" dirty="0"/>
              <a:t>4)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208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83540" y="1163777"/>
            <a:ext cx="8276590" cy="4891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699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audit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automatic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licensed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found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non-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compliant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immediately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preceding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audit.</a:t>
            </a:r>
            <a:endParaRPr sz="2800">
              <a:latin typeface="Times New Roman"/>
              <a:cs typeface="Times New Roman"/>
            </a:endParaRPr>
          </a:p>
          <a:p>
            <a:pPr marL="355600" marR="49720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Failure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notify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mailing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address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absolve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audit requirements.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notification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audit,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documentation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additional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documentation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determines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necessary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verify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compliance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5728" y="243839"/>
              <a:ext cx="3369564" cy="12313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9219" y="565404"/>
              <a:ext cx="1389887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919" rIns="0" bIns="0" rtlCol="0">
            <a:spAutoFit/>
          </a:bodyPr>
          <a:lstStyle/>
          <a:p>
            <a:pPr marL="200025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CE</a:t>
            </a:r>
            <a:r>
              <a:rPr sz="4400" spc="-10" dirty="0"/>
              <a:t> </a:t>
            </a:r>
            <a:r>
              <a:rPr sz="4400" dirty="0"/>
              <a:t>Audits</a:t>
            </a:r>
            <a:r>
              <a:rPr sz="4400" spc="-15" dirty="0"/>
              <a:t> </a:t>
            </a:r>
            <a:r>
              <a:rPr sz="2400" dirty="0"/>
              <a:t>(3</a:t>
            </a:r>
            <a:r>
              <a:rPr sz="2400" spc="-5" dirty="0"/>
              <a:t> </a:t>
            </a:r>
            <a:r>
              <a:rPr sz="2400" dirty="0"/>
              <a:t>of </a:t>
            </a:r>
            <a:r>
              <a:rPr sz="2400" spc="-25" dirty="0"/>
              <a:t>4)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209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37717" y="1163777"/>
            <a:ext cx="7242175" cy="3440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on-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site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observation,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audits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records,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methods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evaluate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performance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continuing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providers.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Evaluation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continuing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take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place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randomly,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complaint,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reason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suspect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complying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criteria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8448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1804" y="438911"/>
              <a:ext cx="1554479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87185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5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(6</a:t>
            </a:r>
            <a:r>
              <a:rPr sz="2400" spc="-75" dirty="0"/>
              <a:t> </a:t>
            </a:r>
            <a:r>
              <a:rPr sz="2400" dirty="0"/>
              <a:t>of</a:t>
            </a:r>
            <a:r>
              <a:rPr sz="2400" spc="-80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392795" cy="3525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Bypass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prehospital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emergency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unit,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direct/on-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line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control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predetermined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triage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criteria,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pass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nearest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hospital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most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hospital/trauma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facility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Candidate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requesting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emergency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licensure,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relicensure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5728" y="243839"/>
              <a:ext cx="3369564" cy="12313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9219" y="565404"/>
              <a:ext cx="1389887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919" rIns="0" bIns="0" rtlCol="0">
            <a:spAutoFit/>
          </a:bodyPr>
          <a:lstStyle/>
          <a:p>
            <a:pPr marL="200025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CE</a:t>
            </a:r>
            <a:r>
              <a:rPr sz="4400" spc="-10" dirty="0"/>
              <a:t> </a:t>
            </a:r>
            <a:r>
              <a:rPr sz="4400" dirty="0"/>
              <a:t>Audits</a:t>
            </a:r>
            <a:r>
              <a:rPr sz="4400" spc="-15" dirty="0"/>
              <a:t> </a:t>
            </a:r>
            <a:r>
              <a:rPr sz="2400" dirty="0"/>
              <a:t>(4</a:t>
            </a:r>
            <a:r>
              <a:rPr sz="2400" spc="-5" dirty="0"/>
              <a:t> </a:t>
            </a:r>
            <a:r>
              <a:rPr sz="2400" dirty="0"/>
              <a:t>of </a:t>
            </a:r>
            <a:r>
              <a:rPr sz="2400" spc="-25" dirty="0"/>
              <a:t>4)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210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83540" y="1163777"/>
            <a:ext cx="8263890" cy="480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Falsification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documentation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official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evidence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reprimand,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probation,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suspension,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revocation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described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relating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Criteria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Denial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Disciplinary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Actions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Voluntary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Surrender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License.</a:t>
            </a:r>
            <a:endParaRPr sz="2800">
              <a:latin typeface="Times New Roman"/>
              <a:cs typeface="Times New Roman"/>
            </a:endParaRPr>
          </a:p>
          <a:p>
            <a:pPr marL="355600" marR="149225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Falsification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documentation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official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evidence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failure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comply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criteria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established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reprimand,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probated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suspension,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suspension,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revocation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approval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0028" y="1397508"/>
              <a:ext cx="4166616" cy="15072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856" y="2261616"/>
              <a:ext cx="1473708" cy="12313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9091" y="2261616"/>
              <a:ext cx="914400" cy="12313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5019" y="2261616"/>
              <a:ext cx="5981700" cy="123139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66469" y="1585086"/>
            <a:ext cx="6209665" cy="1522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TAC </a:t>
            </a:r>
            <a:r>
              <a:rPr sz="5400" spc="-10" dirty="0"/>
              <a:t>197.3</a:t>
            </a:r>
            <a:endParaRPr sz="5400"/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4400" spc="-10" dirty="0"/>
              <a:t>Off-</a:t>
            </a:r>
            <a:r>
              <a:rPr sz="4400" dirty="0"/>
              <a:t>Line</a:t>
            </a:r>
            <a:r>
              <a:rPr sz="4400" spc="-15" dirty="0"/>
              <a:t> </a:t>
            </a:r>
            <a:r>
              <a:rPr sz="4400" dirty="0"/>
              <a:t>Medical</a:t>
            </a:r>
            <a:r>
              <a:rPr sz="4400" spc="-30" dirty="0"/>
              <a:t> </a:t>
            </a:r>
            <a:r>
              <a:rPr sz="4400" spc="-10" dirty="0"/>
              <a:t>Director</a:t>
            </a:r>
            <a:endParaRPr sz="4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211</a:t>
            </a:fld>
            <a:endParaRPr spc="-25" dirty="0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076" y="0"/>
              <a:ext cx="5919216" cy="998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3828" y="0"/>
              <a:ext cx="833627" cy="9982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2992" y="0"/>
              <a:ext cx="1766315" cy="9982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2224" y="486155"/>
              <a:ext cx="4477512" cy="1121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7192" y="743711"/>
              <a:ext cx="1385315" cy="69494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91208" y="11379"/>
            <a:ext cx="64103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5340" marR="5080" indent="-803275">
              <a:lnSpc>
                <a:spcPct val="100000"/>
              </a:lnSpc>
              <a:spcBef>
                <a:spcPts val="95"/>
              </a:spcBef>
            </a:pPr>
            <a:r>
              <a:rPr dirty="0"/>
              <a:t>Requirements</a:t>
            </a:r>
            <a:r>
              <a:rPr spc="-70" dirty="0"/>
              <a:t> </a:t>
            </a:r>
            <a:r>
              <a:rPr dirty="0"/>
              <a:t>to</a:t>
            </a:r>
            <a:r>
              <a:rPr spc="-120" dirty="0"/>
              <a:t> </a:t>
            </a:r>
            <a:r>
              <a:rPr dirty="0"/>
              <a:t>be</a:t>
            </a:r>
            <a:r>
              <a:rPr spc="-120" dirty="0"/>
              <a:t> </a:t>
            </a:r>
            <a:r>
              <a:rPr spc="-20" dirty="0"/>
              <a:t>Off-Line </a:t>
            </a:r>
            <a:r>
              <a:rPr dirty="0"/>
              <a:t>Medical</a:t>
            </a:r>
            <a:r>
              <a:rPr spc="-95" dirty="0"/>
              <a:t> </a:t>
            </a:r>
            <a:r>
              <a:rPr dirty="0"/>
              <a:t>Director</a:t>
            </a:r>
            <a:r>
              <a:rPr spc="-80" dirty="0"/>
              <a:t> </a:t>
            </a:r>
            <a:r>
              <a:rPr sz="2400" dirty="0"/>
              <a:t>(1</a:t>
            </a:r>
            <a:r>
              <a:rPr sz="2400" spc="-65" dirty="0"/>
              <a:t> </a:t>
            </a:r>
            <a:r>
              <a:rPr sz="2400" dirty="0"/>
              <a:t>of</a:t>
            </a:r>
            <a:r>
              <a:rPr sz="2400" spc="-65" dirty="0"/>
              <a:t> </a:t>
            </a:r>
            <a:r>
              <a:rPr sz="2400" spc="-25" dirty="0"/>
              <a:t>2)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212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307340" y="1239977"/>
            <a:ext cx="8278495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971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physician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be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registered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Familiar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systems</a:t>
            </a:r>
            <a:endParaRPr sz="2800">
              <a:latin typeface="Times New Roman"/>
              <a:cs typeface="Times New Roman"/>
            </a:endParaRPr>
          </a:p>
          <a:p>
            <a:pPr marL="355600" marR="79692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Experienced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prehospital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ill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Knowledgeable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about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local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multi-casualty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plans;</a:t>
            </a:r>
            <a:endParaRPr sz="2800">
              <a:latin typeface="Times New Roman"/>
              <a:cs typeface="Times New Roman"/>
            </a:endParaRPr>
          </a:p>
          <a:p>
            <a:pPr marL="355600" marR="11430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Familiar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dispatch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communications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operations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prehospital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units;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355600" marR="452120" indent="-3429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Knowledgeable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about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laws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regulations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affecting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local,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regional,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operations.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076" y="0"/>
              <a:ext cx="5919216" cy="1074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3828" y="0"/>
              <a:ext cx="833627" cy="1074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2992" y="0"/>
              <a:ext cx="1766315" cy="10744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2224" y="562355"/>
              <a:ext cx="4477512" cy="1121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7192" y="819911"/>
              <a:ext cx="1385315" cy="69494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91208" y="88137"/>
            <a:ext cx="64096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5340" marR="5080" indent="-803275">
              <a:lnSpc>
                <a:spcPct val="100000"/>
              </a:lnSpc>
              <a:spcBef>
                <a:spcPts val="95"/>
              </a:spcBef>
            </a:pPr>
            <a:r>
              <a:rPr dirty="0"/>
              <a:t>Requirements</a:t>
            </a:r>
            <a:r>
              <a:rPr spc="-55" dirty="0"/>
              <a:t> </a:t>
            </a:r>
            <a:r>
              <a:rPr dirty="0"/>
              <a:t>to</a:t>
            </a:r>
            <a:r>
              <a:rPr spc="-110" dirty="0"/>
              <a:t> </a:t>
            </a:r>
            <a:r>
              <a:rPr dirty="0"/>
              <a:t>be</a:t>
            </a:r>
            <a:r>
              <a:rPr spc="-110" dirty="0"/>
              <a:t> </a:t>
            </a:r>
            <a:r>
              <a:rPr spc="-20" dirty="0"/>
              <a:t>Off-Line </a:t>
            </a:r>
            <a:r>
              <a:rPr dirty="0"/>
              <a:t>Medical</a:t>
            </a:r>
            <a:r>
              <a:rPr spc="-95" dirty="0"/>
              <a:t> </a:t>
            </a:r>
            <a:r>
              <a:rPr dirty="0"/>
              <a:t>Director</a:t>
            </a:r>
            <a:r>
              <a:rPr spc="-80" dirty="0"/>
              <a:t> </a:t>
            </a:r>
            <a:r>
              <a:rPr sz="2400" dirty="0"/>
              <a:t>(2</a:t>
            </a:r>
            <a:r>
              <a:rPr sz="2400" spc="-65" dirty="0"/>
              <a:t> </a:t>
            </a:r>
            <a:r>
              <a:rPr sz="2400" dirty="0"/>
              <a:t>of</a:t>
            </a:r>
            <a:r>
              <a:rPr sz="2400" spc="-65" dirty="0"/>
              <a:t> </a:t>
            </a:r>
            <a:r>
              <a:rPr sz="2400" spc="-25" dirty="0"/>
              <a:t>2)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213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307340" y="1383309"/>
            <a:ext cx="8064500" cy="46348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Actively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involved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in:</a:t>
            </a:r>
            <a:endParaRPr sz="2800">
              <a:latin typeface="Times New Roman"/>
              <a:cs typeface="Times New Roman"/>
            </a:endParaRPr>
          </a:p>
          <a:p>
            <a:pPr marL="355600" marR="10541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training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supervision,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their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respective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certification;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audit,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review,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critique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performance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 supervision;</a:t>
            </a:r>
            <a:endParaRPr sz="2800">
              <a:latin typeface="Times New Roman"/>
              <a:cs typeface="Times New Roman"/>
            </a:endParaRPr>
          </a:p>
          <a:p>
            <a:pPr marL="355600" marR="861060" indent="-342900" algn="just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administrative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legislative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environments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affecting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prehospital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organizations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0031" y="0"/>
              <a:ext cx="4337304" cy="1074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2872" y="0"/>
              <a:ext cx="833627" cy="1074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2036" y="0"/>
              <a:ext cx="1766315" cy="10744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2224" y="562355"/>
              <a:ext cx="4477512" cy="1121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7192" y="819911"/>
              <a:ext cx="1385315" cy="69494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82164" y="88137"/>
            <a:ext cx="48272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95"/>
              </a:spcBef>
            </a:pPr>
            <a:r>
              <a:rPr dirty="0"/>
              <a:t>Duties</a:t>
            </a:r>
            <a:r>
              <a:rPr spc="-5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20" dirty="0"/>
              <a:t>Off-Line </a:t>
            </a:r>
            <a:r>
              <a:rPr dirty="0"/>
              <a:t>Medical</a:t>
            </a:r>
            <a:r>
              <a:rPr spc="-95" dirty="0"/>
              <a:t> </a:t>
            </a:r>
            <a:r>
              <a:rPr dirty="0"/>
              <a:t>Director</a:t>
            </a:r>
            <a:r>
              <a:rPr spc="-80" dirty="0"/>
              <a:t> </a:t>
            </a:r>
            <a:r>
              <a:rPr sz="2400" dirty="0"/>
              <a:t>(1</a:t>
            </a:r>
            <a:r>
              <a:rPr sz="2400" spc="-65" dirty="0"/>
              <a:t> </a:t>
            </a:r>
            <a:r>
              <a:rPr sz="2400" dirty="0"/>
              <a:t>of</a:t>
            </a:r>
            <a:r>
              <a:rPr sz="2400" spc="-65" dirty="0"/>
              <a:t> </a:t>
            </a:r>
            <a:r>
              <a:rPr sz="2400" spc="-25" dirty="0"/>
              <a:t>6)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214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307340" y="1469262"/>
            <a:ext cx="8152765" cy="3951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prehospital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rendered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locally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personnel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volunteering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under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director's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supervision,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regardless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licensure,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before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permitted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endParaRPr sz="2800">
              <a:latin typeface="Times New Roman"/>
              <a:cs typeface="Times New Roman"/>
            </a:endParaRPr>
          </a:p>
          <a:p>
            <a:pPr marL="355600" marR="149034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Establish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monitor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compliance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field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performance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guidelines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0031" y="0"/>
              <a:ext cx="4337304" cy="1074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2872" y="0"/>
              <a:ext cx="833627" cy="1074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2036" y="0"/>
              <a:ext cx="1766315" cy="10744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2224" y="562355"/>
              <a:ext cx="4477512" cy="1121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7192" y="819911"/>
              <a:ext cx="1385315" cy="69494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82164" y="88137"/>
            <a:ext cx="48272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95"/>
              </a:spcBef>
            </a:pPr>
            <a:r>
              <a:rPr dirty="0"/>
              <a:t>Duties</a:t>
            </a:r>
            <a:r>
              <a:rPr spc="-5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20" dirty="0"/>
              <a:t>Off-Line </a:t>
            </a:r>
            <a:r>
              <a:rPr dirty="0"/>
              <a:t>Medical</a:t>
            </a:r>
            <a:r>
              <a:rPr spc="-95" dirty="0"/>
              <a:t> </a:t>
            </a:r>
            <a:r>
              <a:rPr dirty="0"/>
              <a:t>Director</a:t>
            </a:r>
            <a:r>
              <a:rPr spc="-80" dirty="0"/>
              <a:t> </a:t>
            </a:r>
            <a:r>
              <a:rPr sz="2400" dirty="0"/>
              <a:t>(2</a:t>
            </a:r>
            <a:r>
              <a:rPr sz="2400" spc="-65" dirty="0"/>
              <a:t> </a:t>
            </a:r>
            <a:r>
              <a:rPr sz="2400" dirty="0"/>
              <a:t>of</a:t>
            </a:r>
            <a:r>
              <a:rPr sz="2400" spc="-65" dirty="0"/>
              <a:t> </a:t>
            </a:r>
            <a:r>
              <a:rPr sz="2400" spc="-25" dirty="0"/>
              <a:t>6)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215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307340" y="1469262"/>
            <a:ext cx="8138159" cy="3951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20444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Establish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monitor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compliance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training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guidelines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exceed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minimum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standards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forth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department’s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regulations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Develop,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implement,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revise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and/or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standing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delegation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orders,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governing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prehospital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aspects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triage,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transfer,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dispatch,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extrication,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rescue,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radio-telephone-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telemetry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communication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0031" y="0"/>
              <a:ext cx="4337304" cy="1074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2872" y="0"/>
              <a:ext cx="833627" cy="1074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2036" y="0"/>
              <a:ext cx="1766315" cy="10744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2224" y="562355"/>
              <a:ext cx="4477512" cy="1121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7192" y="819911"/>
              <a:ext cx="1385315" cy="69494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82164" y="88137"/>
            <a:ext cx="48272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95"/>
              </a:spcBef>
            </a:pPr>
            <a:r>
              <a:rPr dirty="0"/>
              <a:t>Duties</a:t>
            </a:r>
            <a:r>
              <a:rPr spc="-5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20" dirty="0"/>
              <a:t>Off-Line </a:t>
            </a:r>
            <a:r>
              <a:rPr dirty="0"/>
              <a:t>Medical</a:t>
            </a:r>
            <a:r>
              <a:rPr spc="-95" dirty="0"/>
              <a:t> </a:t>
            </a:r>
            <a:r>
              <a:rPr dirty="0"/>
              <a:t>Director</a:t>
            </a:r>
            <a:r>
              <a:rPr spc="-80" dirty="0"/>
              <a:t> </a:t>
            </a:r>
            <a:r>
              <a:rPr sz="2400" dirty="0"/>
              <a:t>(3</a:t>
            </a:r>
            <a:r>
              <a:rPr sz="2400" spc="-65" dirty="0"/>
              <a:t> </a:t>
            </a:r>
            <a:r>
              <a:rPr sz="2400" dirty="0"/>
              <a:t>of</a:t>
            </a:r>
            <a:r>
              <a:rPr sz="2400" spc="-65" dirty="0"/>
              <a:t> </a:t>
            </a:r>
            <a:r>
              <a:rPr sz="2400" spc="-25" dirty="0"/>
              <a:t>6)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216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307340" y="1469262"/>
            <a:ext cx="8074659" cy="403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2069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effective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audit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assurance program;</a:t>
            </a:r>
            <a:endParaRPr sz="2800">
              <a:latin typeface="Times New Roman"/>
              <a:cs typeface="Times New Roman"/>
            </a:endParaRPr>
          </a:p>
          <a:p>
            <a:pPr marL="355600" marR="138430" indent="-3429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Determine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standards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objectives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medically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aspects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inspection,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evaluation,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system's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performance</a:t>
            </a:r>
            <a:r>
              <a:rPr sz="2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specifications;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Function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primary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liaison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administration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community,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ascertaining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responsive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0031" y="0"/>
              <a:ext cx="4337304" cy="1074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2872" y="0"/>
              <a:ext cx="833627" cy="1074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2036" y="0"/>
              <a:ext cx="1766315" cy="10744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2224" y="562355"/>
              <a:ext cx="4477512" cy="1121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7192" y="819911"/>
              <a:ext cx="1385315" cy="69494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82164" y="88137"/>
            <a:ext cx="48272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95"/>
              </a:spcBef>
            </a:pPr>
            <a:r>
              <a:rPr dirty="0"/>
              <a:t>Duties</a:t>
            </a:r>
            <a:r>
              <a:rPr spc="-5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20" dirty="0"/>
              <a:t>Off-Line </a:t>
            </a:r>
            <a:r>
              <a:rPr dirty="0"/>
              <a:t>Medical</a:t>
            </a:r>
            <a:r>
              <a:rPr spc="-95" dirty="0"/>
              <a:t> </a:t>
            </a:r>
            <a:r>
              <a:rPr dirty="0"/>
              <a:t>Director</a:t>
            </a:r>
            <a:r>
              <a:rPr spc="-80" dirty="0"/>
              <a:t> </a:t>
            </a:r>
            <a:r>
              <a:rPr sz="2400" dirty="0"/>
              <a:t>(4</a:t>
            </a:r>
            <a:r>
              <a:rPr sz="2400" spc="-65" dirty="0"/>
              <a:t> </a:t>
            </a:r>
            <a:r>
              <a:rPr sz="2400" dirty="0"/>
              <a:t>of</a:t>
            </a:r>
            <a:r>
              <a:rPr sz="2400" spc="-65" dirty="0"/>
              <a:t> </a:t>
            </a:r>
            <a:r>
              <a:rPr sz="2400" spc="-25" dirty="0"/>
              <a:t>6)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217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307340" y="1469262"/>
            <a:ext cx="8201659" cy="403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07645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Develop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letter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agreement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contract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director(s)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administration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outlining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specific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responsibilities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authority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Take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recommend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remedial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corrective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measures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conjunction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local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administration</a:t>
            </a:r>
            <a:endParaRPr sz="2800">
              <a:latin typeface="Times New Roman"/>
              <a:cs typeface="Times New Roman"/>
            </a:endParaRPr>
          </a:p>
          <a:p>
            <a:pPr marL="355600" marR="97155" indent="-342900" algn="just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Suspend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duties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pending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review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evaluation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0031" y="0"/>
              <a:ext cx="4337304" cy="1074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2872" y="0"/>
              <a:ext cx="833627" cy="1074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2036" y="0"/>
              <a:ext cx="1766315" cy="10744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2224" y="562355"/>
              <a:ext cx="4477512" cy="1121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7192" y="819911"/>
              <a:ext cx="1385315" cy="69494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82164" y="88137"/>
            <a:ext cx="48272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95"/>
              </a:spcBef>
            </a:pPr>
            <a:r>
              <a:rPr dirty="0"/>
              <a:t>Duties</a:t>
            </a:r>
            <a:r>
              <a:rPr spc="-5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20" dirty="0"/>
              <a:t>Off-Line </a:t>
            </a:r>
            <a:r>
              <a:rPr dirty="0"/>
              <a:t>Medical</a:t>
            </a:r>
            <a:r>
              <a:rPr spc="-95" dirty="0"/>
              <a:t> </a:t>
            </a:r>
            <a:r>
              <a:rPr dirty="0"/>
              <a:t>Director</a:t>
            </a:r>
            <a:r>
              <a:rPr spc="-80" dirty="0"/>
              <a:t> </a:t>
            </a:r>
            <a:r>
              <a:rPr sz="2400" dirty="0"/>
              <a:t>(5</a:t>
            </a:r>
            <a:r>
              <a:rPr sz="2400" spc="-65" dirty="0"/>
              <a:t> </a:t>
            </a:r>
            <a:r>
              <a:rPr sz="2400" dirty="0"/>
              <a:t>of</a:t>
            </a:r>
            <a:r>
              <a:rPr sz="2400" spc="-65" dirty="0"/>
              <a:t> </a:t>
            </a:r>
            <a:r>
              <a:rPr sz="2400" spc="-25" dirty="0"/>
              <a:t>6)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218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307340" y="1469262"/>
            <a:ext cx="8360409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Establish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circumstances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might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transported;</a:t>
            </a:r>
            <a:endParaRPr sz="2800">
              <a:latin typeface="Times New Roman"/>
              <a:cs typeface="Times New Roman"/>
            </a:endParaRPr>
          </a:p>
          <a:p>
            <a:pPr marL="355600" marR="41275" indent="-3429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Establish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circumstances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against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accordance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law,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procedures,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forms,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review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process;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Establish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criteria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selection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patient's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destination</a:t>
            </a:r>
            <a:endParaRPr sz="2800">
              <a:latin typeface="Times New Roman"/>
              <a:cs typeface="Times New Roman"/>
            </a:endParaRPr>
          </a:p>
          <a:p>
            <a:pPr marL="355600" marR="272415" indent="-342900" algn="just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activity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employed,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contracted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volunteering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0031" y="0"/>
              <a:ext cx="4337304" cy="1074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2872" y="0"/>
              <a:ext cx="833627" cy="1074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2036" y="0"/>
              <a:ext cx="1766315" cy="10744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2224" y="562355"/>
              <a:ext cx="4477512" cy="1121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7192" y="819911"/>
              <a:ext cx="1385315" cy="69494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82164" y="88137"/>
            <a:ext cx="48272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95"/>
              </a:spcBef>
            </a:pPr>
            <a:r>
              <a:rPr dirty="0"/>
              <a:t>Duties</a:t>
            </a:r>
            <a:r>
              <a:rPr spc="-5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20" dirty="0"/>
              <a:t>Off-Line </a:t>
            </a:r>
            <a:r>
              <a:rPr dirty="0"/>
              <a:t>Medical</a:t>
            </a:r>
            <a:r>
              <a:rPr spc="-95" dirty="0"/>
              <a:t> </a:t>
            </a:r>
            <a:r>
              <a:rPr dirty="0"/>
              <a:t>Director</a:t>
            </a:r>
            <a:r>
              <a:rPr spc="-80" dirty="0"/>
              <a:t> </a:t>
            </a:r>
            <a:r>
              <a:rPr sz="2400" dirty="0"/>
              <a:t>(6</a:t>
            </a:r>
            <a:r>
              <a:rPr sz="2400" spc="-65" dirty="0"/>
              <a:t> </a:t>
            </a:r>
            <a:r>
              <a:rPr sz="2400" dirty="0"/>
              <a:t>of</a:t>
            </a:r>
            <a:r>
              <a:rPr sz="2400" spc="-65" dirty="0"/>
              <a:t> </a:t>
            </a:r>
            <a:r>
              <a:rPr sz="2400" spc="-25" dirty="0"/>
              <a:t>6)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219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307340" y="1469262"/>
            <a:ext cx="8232140" cy="3951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Develop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implement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comprehensive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mechanism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incidents,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including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complaints,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allegations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substandard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deviations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established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care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standards</a:t>
            </a:r>
            <a:endParaRPr sz="2800">
              <a:latin typeface="Times New Roman"/>
              <a:cs typeface="Times New Roman"/>
            </a:endParaRPr>
          </a:p>
          <a:p>
            <a:pPr marL="355600" marR="8382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Notify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board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physician's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position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names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whom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physician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holds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position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off-line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director;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8448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1804" y="438911"/>
              <a:ext cx="1554479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87185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5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(7</a:t>
            </a:r>
            <a:r>
              <a:rPr sz="2400" spc="-75" dirty="0"/>
              <a:t> </a:t>
            </a:r>
            <a:r>
              <a:rPr sz="2400" dirty="0"/>
              <a:t>of</a:t>
            </a:r>
            <a:r>
              <a:rPr sz="2400" spc="-80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432165" cy="489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State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Services</a:t>
            </a:r>
            <a:endParaRPr sz="2800">
              <a:latin typeface="Times New Roman"/>
              <a:cs typeface="Times New Roman"/>
            </a:endParaRPr>
          </a:p>
          <a:p>
            <a:pPr marL="355600" marR="24828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Credit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hour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credit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awarded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successful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activity</a:t>
            </a:r>
            <a:endParaRPr sz="2800">
              <a:latin typeface="Times New Roman"/>
              <a:cs typeface="Times New Roman"/>
            </a:endParaRPr>
          </a:p>
          <a:p>
            <a:pPr marL="355600" marR="35623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Designated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infection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control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officer -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designated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officer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 serves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liaison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employer's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employees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believe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been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exposed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potentially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life-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threatening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infectious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disease,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treated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and/or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transported,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" y="0"/>
              <a:ext cx="8177783" cy="1074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6863" y="562355"/>
              <a:ext cx="1342644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5043" y="562355"/>
              <a:ext cx="833628" cy="11216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4207" y="562355"/>
              <a:ext cx="5579364" cy="1121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1027" y="819911"/>
              <a:ext cx="1385316" cy="69494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7458" y="88137"/>
            <a:ext cx="73964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010" marR="5080" indent="-321945">
              <a:lnSpc>
                <a:spcPct val="100000"/>
              </a:lnSpc>
              <a:spcBef>
                <a:spcPts val="95"/>
              </a:spcBef>
            </a:pPr>
            <a:r>
              <a:rPr dirty="0"/>
              <a:t>Educational</a:t>
            </a:r>
            <a:r>
              <a:rPr spc="-180" dirty="0"/>
              <a:t> </a:t>
            </a:r>
            <a:r>
              <a:rPr dirty="0"/>
              <a:t>Requirements</a:t>
            </a:r>
            <a:r>
              <a:rPr spc="-135" dirty="0"/>
              <a:t> </a:t>
            </a:r>
            <a:r>
              <a:rPr dirty="0"/>
              <a:t>of</a:t>
            </a:r>
            <a:r>
              <a:rPr spc="-185" dirty="0"/>
              <a:t> </a:t>
            </a:r>
            <a:r>
              <a:rPr spc="-25" dirty="0"/>
              <a:t>the Off-</a:t>
            </a:r>
            <a:r>
              <a:rPr dirty="0"/>
              <a:t>Line</a:t>
            </a:r>
            <a:r>
              <a:rPr spc="-90" dirty="0"/>
              <a:t> </a:t>
            </a:r>
            <a:r>
              <a:rPr dirty="0"/>
              <a:t>Medical</a:t>
            </a:r>
            <a:r>
              <a:rPr spc="-70" dirty="0"/>
              <a:t> </a:t>
            </a:r>
            <a:r>
              <a:rPr dirty="0"/>
              <a:t>Director</a:t>
            </a:r>
            <a:r>
              <a:rPr spc="-60" dirty="0"/>
              <a:t> </a:t>
            </a:r>
            <a:r>
              <a:rPr sz="2400" dirty="0"/>
              <a:t>(1</a:t>
            </a:r>
            <a:r>
              <a:rPr sz="2400" spc="-50" dirty="0"/>
              <a:t> </a:t>
            </a:r>
            <a:r>
              <a:rPr sz="2400" dirty="0"/>
              <a:t>of</a:t>
            </a:r>
            <a:r>
              <a:rPr sz="2400" spc="-70" dirty="0"/>
              <a:t> </a:t>
            </a:r>
            <a:r>
              <a:rPr sz="2400" spc="-25" dirty="0"/>
              <a:t>2)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220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307340" y="1469262"/>
            <a:ext cx="8054975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559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years,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either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before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initial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notification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board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holding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position:</a:t>
            </a:r>
            <a:endParaRPr sz="2800">
              <a:latin typeface="Times New Roman"/>
              <a:cs typeface="Times New Roman"/>
            </a:endParaRPr>
          </a:p>
          <a:p>
            <a:pPr marL="756285" marR="346710" lvl="1" indent="-287020">
              <a:lnSpc>
                <a:spcPct val="100000"/>
              </a:lnSpc>
              <a:spcBef>
                <a:spcPts val="670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hours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formal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education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(CME)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direction;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Board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American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Board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Specialties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Added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Qualification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American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Osteopathic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Association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Bureau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Osteopathic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Specialists;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80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DSHS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" y="0"/>
              <a:ext cx="8177783" cy="1074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6863" y="562355"/>
              <a:ext cx="1342644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5043" y="562355"/>
              <a:ext cx="833628" cy="11216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4207" y="562355"/>
              <a:ext cx="5579364" cy="1121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1027" y="819911"/>
              <a:ext cx="1385316" cy="69494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7458" y="88137"/>
            <a:ext cx="73964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010" marR="5080" indent="-321945">
              <a:lnSpc>
                <a:spcPct val="100000"/>
              </a:lnSpc>
              <a:spcBef>
                <a:spcPts val="95"/>
              </a:spcBef>
            </a:pPr>
            <a:r>
              <a:rPr dirty="0"/>
              <a:t>Educational</a:t>
            </a:r>
            <a:r>
              <a:rPr spc="-180" dirty="0"/>
              <a:t> </a:t>
            </a:r>
            <a:r>
              <a:rPr dirty="0"/>
              <a:t>Requirements</a:t>
            </a:r>
            <a:r>
              <a:rPr spc="-135" dirty="0"/>
              <a:t> </a:t>
            </a:r>
            <a:r>
              <a:rPr dirty="0"/>
              <a:t>of</a:t>
            </a:r>
            <a:r>
              <a:rPr spc="-185" dirty="0"/>
              <a:t> </a:t>
            </a:r>
            <a:r>
              <a:rPr spc="-25" dirty="0"/>
              <a:t>the Off-</a:t>
            </a:r>
            <a:r>
              <a:rPr dirty="0"/>
              <a:t>Line</a:t>
            </a:r>
            <a:r>
              <a:rPr spc="-90" dirty="0"/>
              <a:t> </a:t>
            </a:r>
            <a:r>
              <a:rPr dirty="0"/>
              <a:t>Medical</a:t>
            </a:r>
            <a:r>
              <a:rPr spc="-70" dirty="0"/>
              <a:t> </a:t>
            </a:r>
            <a:r>
              <a:rPr dirty="0"/>
              <a:t>Director</a:t>
            </a:r>
            <a:r>
              <a:rPr spc="-60" dirty="0"/>
              <a:t> </a:t>
            </a:r>
            <a:r>
              <a:rPr sz="2400" dirty="0"/>
              <a:t>(2</a:t>
            </a:r>
            <a:r>
              <a:rPr sz="2400" spc="-50" dirty="0"/>
              <a:t> </a:t>
            </a:r>
            <a:r>
              <a:rPr sz="2400" dirty="0"/>
              <a:t>of</a:t>
            </a:r>
            <a:r>
              <a:rPr sz="2400" spc="-70" dirty="0"/>
              <a:t> </a:t>
            </a:r>
            <a:r>
              <a:rPr sz="2400" spc="-25" dirty="0"/>
              <a:t>2)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221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917244" y="1469262"/>
            <a:ext cx="682815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these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requirements,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obtain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hour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formal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CME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824" y="486155"/>
              <a:ext cx="786384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6200" y="486155"/>
              <a:ext cx="833627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3644" y="1095755"/>
              <a:ext cx="5577839" cy="112166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982" y="621537"/>
            <a:ext cx="739520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885" marR="5080" indent="-1226820">
              <a:lnSpc>
                <a:spcPct val="100000"/>
              </a:lnSpc>
              <a:spcBef>
                <a:spcPts val="95"/>
              </a:spcBef>
            </a:pPr>
            <a:r>
              <a:rPr dirty="0"/>
              <a:t>A</a:t>
            </a:r>
            <a:r>
              <a:rPr spc="-80" dirty="0"/>
              <a:t> </a:t>
            </a:r>
            <a:r>
              <a:rPr dirty="0"/>
              <a:t>Physician</a:t>
            </a:r>
            <a:r>
              <a:rPr spc="-80" dirty="0"/>
              <a:t> </a:t>
            </a:r>
            <a:r>
              <a:rPr dirty="0"/>
              <a:t>may</a:t>
            </a:r>
            <a:r>
              <a:rPr spc="-65" dirty="0"/>
              <a:t> </a:t>
            </a:r>
            <a:r>
              <a:rPr dirty="0"/>
              <a:t>NOT</a:t>
            </a:r>
            <a:r>
              <a:rPr spc="-80" dirty="0"/>
              <a:t> </a:t>
            </a:r>
            <a:r>
              <a:rPr dirty="0"/>
              <a:t>be</a:t>
            </a:r>
            <a:r>
              <a:rPr spc="-65" dirty="0"/>
              <a:t> </a:t>
            </a:r>
            <a:r>
              <a:rPr dirty="0"/>
              <a:t>an</a:t>
            </a:r>
            <a:r>
              <a:rPr spc="-80" dirty="0"/>
              <a:t> </a:t>
            </a:r>
            <a:r>
              <a:rPr spc="-20" dirty="0"/>
              <a:t>Off- </a:t>
            </a:r>
            <a:r>
              <a:rPr dirty="0"/>
              <a:t>Line</a:t>
            </a:r>
            <a:r>
              <a:rPr spc="-135" dirty="0"/>
              <a:t> </a:t>
            </a:r>
            <a:r>
              <a:rPr dirty="0"/>
              <a:t>Medical</a:t>
            </a:r>
            <a:r>
              <a:rPr spc="-114" dirty="0"/>
              <a:t> </a:t>
            </a:r>
            <a:r>
              <a:rPr spc="-10" dirty="0"/>
              <a:t>Director: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222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612140" y="2155062"/>
            <a:ext cx="7590155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physician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suspended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revoked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governmental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agency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physician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excluded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Medicare,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Medicaid,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CHIP</a:t>
            </a:r>
            <a:endParaRPr sz="2800">
              <a:latin typeface="Times New Roman"/>
              <a:cs typeface="Times New Roman"/>
            </a:endParaRPr>
          </a:p>
          <a:p>
            <a:pPr marL="355600" marR="240665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unless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waiver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obtained.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0899" y="105156"/>
            <a:ext cx="224332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3414" y="240537"/>
            <a:ext cx="1604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Waiver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223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07340" y="935481"/>
            <a:ext cx="8369934" cy="5403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96215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board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grant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waiver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allow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physician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off-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line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20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providers,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physician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evidence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endParaRPr sz="2800">
              <a:latin typeface="Times New Roman"/>
              <a:cs typeface="Times New Roman"/>
            </a:endParaRPr>
          </a:p>
          <a:p>
            <a:pPr marL="756285" marR="123189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reviewed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waiver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request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determined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waiver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best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interest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physician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compliance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rules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submitting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documentation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standing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orders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upon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request,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756285" marR="80645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safeguards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exist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adequate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supervision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physician's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supervision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6540" y="1397508"/>
              <a:ext cx="3595116" cy="15072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028" y="2261616"/>
              <a:ext cx="7972044" cy="12313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7666" y="1585086"/>
            <a:ext cx="7268845" cy="1522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TAC </a:t>
            </a:r>
            <a:r>
              <a:rPr sz="5400" spc="-25" dirty="0"/>
              <a:t>103</a:t>
            </a:r>
            <a:endParaRPr sz="5400"/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4400" dirty="0"/>
              <a:t>Injury</a:t>
            </a:r>
            <a:r>
              <a:rPr sz="4400" spc="-25" dirty="0"/>
              <a:t> </a:t>
            </a:r>
            <a:r>
              <a:rPr sz="4400" dirty="0"/>
              <a:t>Prevention</a:t>
            </a:r>
            <a:r>
              <a:rPr sz="4400" spc="-25" dirty="0"/>
              <a:t> </a:t>
            </a:r>
            <a:r>
              <a:rPr sz="4400" dirty="0"/>
              <a:t>and</a:t>
            </a:r>
            <a:r>
              <a:rPr sz="4400" spc="-25" dirty="0"/>
              <a:t> </a:t>
            </a:r>
            <a:r>
              <a:rPr sz="4400" spc="-10" dirty="0"/>
              <a:t>Control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224</a:t>
            </a:fld>
            <a:endParaRPr spc="-25" dirty="0"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0716" y="333755"/>
              <a:ext cx="269748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5651" y="591311"/>
              <a:ext cx="1386839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83229" y="469137"/>
            <a:ext cx="3024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Purpose</a:t>
            </a:r>
            <a:r>
              <a:rPr spc="-80" dirty="0"/>
              <a:t> </a:t>
            </a:r>
            <a:r>
              <a:rPr sz="2400" dirty="0"/>
              <a:t>(1</a:t>
            </a:r>
            <a:r>
              <a:rPr sz="2400" spc="-55" dirty="0"/>
              <a:t> </a:t>
            </a:r>
            <a:r>
              <a:rPr sz="2400" dirty="0"/>
              <a:t>of</a:t>
            </a:r>
            <a:r>
              <a:rPr sz="2400" spc="-50" dirty="0"/>
              <a:t> </a:t>
            </a:r>
            <a:r>
              <a:rPr sz="2400" spc="-25" dirty="0"/>
              <a:t>4)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225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688340" y="1392377"/>
            <a:ext cx="7229475" cy="4037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26720" indent="-343535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guidance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concerning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control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injuries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establish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analysis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  <a:p>
            <a:pPr marL="355600" marR="11938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(department),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authority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Executive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Commissioner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Human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Commission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adopt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rules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0716" y="105156"/>
              <a:ext cx="269748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5651" y="362712"/>
              <a:ext cx="1386839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83229" y="240537"/>
            <a:ext cx="3024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Purpose</a:t>
            </a:r>
            <a:r>
              <a:rPr spc="-80" dirty="0"/>
              <a:t> </a:t>
            </a:r>
            <a:r>
              <a:rPr sz="2400" dirty="0"/>
              <a:t>(2</a:t>
            </a:r>
            <a:r>
              <a:rPr sz="2400" spc="-55" dirty="0"/>
              <a:t> </a:t>
            </a:r>
            <a:r>
              <a:rPr sz="2400" dirty="0"/>
              <a:t>of</a:t>
            </a:r>
            <a:r>
              <a:rPr sz="2400" spc="-50" dirty="0"/>
              <a:t> </a:t>
            </a:r>
            <a:r>
              <a:rPr sz="2400" spc="-25" dirty="0"/>
              <a:t>4)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226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459740" y="935481"/>
            <a:ext cx="8119745" cy="4976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6926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Executive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Commissioner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Executive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Commissioner's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designee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circumstances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follows: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contact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examiner,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JP,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physician,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hospital,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acute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post-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acute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rehab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attending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case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suspected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case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required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reportable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event</a:t>
            </a:r>
            <a:endParaRPr sz="2800">
              <a:latin typeface="Times New Roman"/>
              <a:cs typeface="Times New Roman"/>
            </a:endParaRPr>
          </a:p>
          <a:p>
            <a:pPr marL="355600" marR="26543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aggregate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suppression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values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discretion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Trauma Registries.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release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areas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0716" y="105156"/>
              <a:ext cx="269748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5651" y="362712"/>
              <a:ext cx="1386839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83229" y="240537"/>
            <a:ext cx="3024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Purpose</a:t>
            </a:r>
            <a:r>
              <a:rPr spc="-80" dirty="0"/>
              <a:t> </a:t>
            </a:r>
            <a:r>
              <a:rPr sz="2400" dirty="0"/>
              <a:t>(3</a:t>
            </a:r>
            <a:r>
              <a:rPr sz="2400" spc="-55" dirty="0"/>
              <a:t> </a:t>
            </a:r>
            <a:r>
              <a:rPr sz="2400" dirty="0"/>
              <a:t>of</a:t>
            </a:r>
            <a:r>
              <a:rPr sz="2400" spc="-50" dirty="0"/>
              <a:t> </a:t>
            </a:r>
            <a:r>
              <a:rPr sz="2400" spc="-25" dirty="0"/>
              <a:t>4)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227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459740" y="935481"/>
            <a:ext cx="8223884" cy="489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277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Executive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Commissioner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Executive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Commissioner's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designee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circumstances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2800">
              <a:latin typeface="Times New Roman"/>
              <a:cs typeface="Times New Roman"/>
            </a:endParaRPr>
          </a:p>
          <a:p>
            <a:pPr marL="355600" marR="42227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give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concerning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its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prevention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responsible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member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patient's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household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prevent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further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injury.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collect,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collected,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demographic,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epidemiological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laboratory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file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help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 the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epidemiologic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evaluation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injuries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causes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0716" y="105156"/>
              <a:ext cx="269748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5651" y="362712"/>
              <a:ext cx="1386839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83229" y="240537"/>
            <a:ext cx="3024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Purpose</a:t>
            </a:r>
            <a:r>
              <a:rPr spc="-80" dirty="0"/>
              <a:t> </a:t>
            </a:r>
            <a:r>
              <a:rPr sz="2400" dirty="0"/>
              <a:t>(4</a:t>
            </a:r>
            <a:r>
              <a:rPr sz="2400" spc="-55" dirty="0"/>
              <a:t> </a:t>
            </a:r>
            <a:r>
              <a:rPr sz="2400" dirty="0"/>
              <a:t>of</a:t>
            </a:r>
            <a:r>
              <a:rPr sz="2400" spc="-50" dirty="0"/>
              <a:t> </a:t>
            </a:r>
            <a:r>
              <a:rPr sz="2400" spc="-25" dirty="0"/>
              <a:t>4)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228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688340" y="935481"/>
            <a:ext cx="7656830" cy="3525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Executive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Commissioner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Executive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Commissioner's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designee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circumstances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follows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2800">
              <a:latin typeface="Times New Roman"/>
              <a:cs typeface="Times New Roman"/>
            </a:endParaRPr>
          </a:p>
          <a:p>
            <a:pPr marL="355600" marR="46609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Investigation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made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staff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verifying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diagnosis,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ascertaining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injury,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obtaining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history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circumstances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surrounding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injury,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discovering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unreported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cases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669036"/>
            <a:ext cx="4151376" cy="1231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7594" y="817829"/>
            <a:ext cx="34474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Investigations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229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4540" y="2002662"/>
            <a:ext cx="7329170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5240" indent="-343535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reasonable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inspect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within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reasonable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limits,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place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building,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conveyance,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Commissioner's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duty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prevent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injury.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private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residence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conduct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investigation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about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causes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injuries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without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receiving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permission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lawful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adult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occupant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residence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8448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1804" y="438911"/>
              <a:ext cx="1554479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87185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5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(8</a:t>
            </a:r>
            <a:r>
              <a:rPr sz="2400" spc="-75" dirty="0"/>
              <a:t> </a:t>
            </a:r>
            <a:r>
              <a:rPr sz="2400" dirty="0"/>
              <a:t>of</a:t>
            </a:r>
            <a:r>
              <a:rPr sz="2400" spc="-80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379459" cy="5317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6896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Health Services</a:t>
            </a:r>
            <a:endParaRPr sz="2800">
              <a:latin typeface="Times New Roman"/>
              <a:cs typeface="Times New Roman"/>
            </a:endParaRPr>
          </a:p>
          <a:p>
            <a:pPr marL="355600" marR="20256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Diversion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procedure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effect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trauma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ensure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unable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 care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demanded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patient's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injuries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temporarily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exhausted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resources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attendant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(ECA)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minimally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proficient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prehospital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providing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initial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aid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promotes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comfort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avoids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aggravation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illness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043" y="105156"/>
              <a:ext cx="6595872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6372" y="362712"/>
              <a:ext cx="1385316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5202" y="240537"/>
            <a:ext cx="6922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Confidentiality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Records</a:t>
            </a:r>
            <a:r>
              <a:rPr spc="-75" dirty="0"/>
              <a:t> </a:t>
            </a:r>
            <a:r>
              <a:rPr sz="2400" dirty="0"/>
              <a:t>(1</a:t>
            </a:r>
            <a:r>
              <a:rPr sz="2400" spc="-70" dirty="0"/>
              <a:t> </a:t>
            </a:r>
            <a:r>
              <a:rPr sz="2400" dirty="0"/>
              <a:t>of</a:t>
            </a:r>
            <a:r>
              <a:rPr sz="2400" spc="-65" dirty="0"/>
              <a:t> </a:t>
            </a:r>
            <a:r>
              <a:rPr sz="2400" spc="-25" dirty="0"/>
              <a:t>3)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230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459740" y="935481"/>
            <a:ext cx="8086725" cy="523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injuries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received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 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local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authority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including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electronically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Registries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investigations,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sensitive,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confidential,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records.</a:t>
            </a:r>
            <a:endParaRPr sz="2800">
              <a:latin typeface="Times New Roman"/>
              <a:cs typeface="Times New Roman"/>
            </a:endParaRPr>
          </a:p>
          <a:p>
            <a:pPr marL="355600" marR="34290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held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secure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place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accessed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authorized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personnel.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communications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pertaining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clearly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labeled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"Confidential"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follow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established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internal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procedures.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043" y="105156"/>
              <a:ext cx="6595872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6372" y="362712"/>
              <a:ext cx="1385316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5202" y="240537"/>
            <a:ext cx="6922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Confidentiality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Records</a:t>
            </a:r>
            <a:r>
              <a:rPr spc="-75" dirty="0"/>
              <a:t> </a:t>
            </a:r>
            <a:r>
              <a:rPr sz="2400" dirty="0"/>
              <a:t>(2</a:t>
            </a:r>
            <a:r>
              <a:rPr sz="2400" spc="-70" dirty="0"/>
              <a:t> </a:t>
            </a:r>
            <a:r>
              <a:rPr sz="2400" dirty="0"/>
              <a:t>of</a:t>
            </a:r>
            <a:r>
              <a:rPr sz="2400" spc="-65" dirty="0"/>
              <a:t> </a:t>
            </a:r>
            <a:r>
              <a:rPr sz="2400" spc="-25" dirty="0"/>
              <a:t>3)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231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459740" y="935481"/>
            <a:ext cx="8199755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4257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injury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released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made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subpoena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otherwise,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except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release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made:</a:t>
            </a:r>
            <a:endParaRPr sz="2800">
              <a:latin typeface="Times New Roman"/>
              <a:cs typeface="Times New Roman"/>
            </a:endParaRPr>
          </a:p>
          <a:p>
            <a:pPr marL="756285" marR="13081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statistical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purposes,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released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manner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prevents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identification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person;</a:t>
            </a:r>
            <a:endParaRPr sz="2800">
              <a:latin typeface="Times New Roman"/>
              <a:cs typeface="Times New Roman"/>
            </a:endParaRPr>
          </a:p>
          <a:p>
            <a:pPr marL="756285" marR="535305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consent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identified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released;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extent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necessary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protect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named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043" y="105156"/>
              <a:ext cx="6595872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6372" y="362712"/>
              <a:ext cx="1385316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503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95"/>
              </a:spcBef>
            </a:pPr>
            <a:r>
              <a:rPr dirty="0"/>
              <a:t>Confidentiality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Records</a:t>
            </a:r>
            <a:r>
              <a:rPr spc="-75" dirty="0"/>
              <a:t> </a:t>
            </a:r>
            <a:r>
              <a:rPr sz="2400" dirty="0"/>
              <a:t>(3</a:t>
            </a:r>
            <a:r>
              <a:rPr sz="2400" spc="-70" dirty="0"/>
              <a:t> </a:t>
            </a:r>
            <a:r>
              <a:rPr sz="2400" dirty="0"/>
              <a:t>of</a:t>
            </a:r>
            <a:r>
              <a:rPr sz="2400" spc="-65" dirty="0"/>
              <a:t> </a:t>
            </a:r>
            <a:r>
              <a:rPr sz="2400" spc="-25" dirty="0"/>
              <a:t>3)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232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612140" y="1392377"/>
            <a:ext cx="7854315" cy="309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limit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release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record-level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those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studies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high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scientific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merit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department’s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Institutional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Review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Board.</a:t>
            </a:r>
            <a:endParaRPr sz="2800">
              <a:latin typeface="Times New Roman"/>
              <a:cs typeface="Times New Roman"/>
            </a:endParaRPr>
          </a:p>
          <a:p>
            <a:pPr marL="355600" marR="526415" indent="-343535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entity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request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writing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own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reportable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submitted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Registries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1" y="0"/>
              <a:ext cx="8290559" cy="10439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3716" y="594359"/>
              <a:ext cx="1370076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Reporting</a:t>
            </a:r>
            <a:r>
              <a:rPr spc="-160" dirty="0"/>
              <a:t> </a:t>
            </a:r>
            <a:r>
              <a:rPr dirty="0"/>
              <a:t>Requirements</a:t>
            </a:r>
            <a:r>
              <a:rPr spc="-150" dirty="0"/>
              <a:t> </a:t>
            </a:r>
            <a:r>
              <a:rPr dirty="0"/>
              <a:t>for</a:t>
            </a:r>
            <a:r>
              <a:rPr spc="-165" dirty="0"/>
              <a:t> </a:t>
            </a:r>
            <a:r>
              <a:rPr spc="-25" dirty="0"/>
              <a:t>EMS</a:t>
            </a: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400" dirty="0"/>
              <a:t>(1</a:t>
            </a:r>
            <a:r>
              <a:rPr sz="2400" spc="-25" dirty="0"/>
              <a:t> </a:t>
            </a:r>
            <a:r>
              <a:rPr sz="2400" dirty="0"/>
              <a:t>of</a:t>
            </a:r>
            <a:r>
              <a:rPr sz="2400" spc="-20" dirty="0"/>
              <a:t> </a:t>
            </a:r>
            <a:r>
              <a:rPr sz="2400" spc="-25" dirty="0"/>
              <a:t>3)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233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612140" y="1545462"/>
            <a:ext cx="7296150" cy="3098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transmitted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electronically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Registries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ninety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calendar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call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assistance;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monthly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submissions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recommended.</a:t>
            </a:r>
            <a:endParaRPr sz="2800">
              <a:latin typeface="Times New Roman"/>
              <a:cs typeface="Times New Roman"/>
            </a:endParaRPr>
          </a:p>
          <a:p>
            <a:pPr marL="355600" marR="290195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providers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reportable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data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(NRD)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Registries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monthly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given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month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runs.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1" y="0"/>
              <a:ext cx="8290559" cy="10439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3716" y="594359"/>
              <a:ext cx="1370076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Reporting</a:t>
            </a:r>
            <a:r>
              <a:rPr spc="-160" dirty="0"/>
              <a:t> </a:t>
            </a:r>
            <a:r>
              <a:rPr dirty="0"/>
              <a:t>Requirements</a:t>
            </a:r>
            <a:r>
              <a:rPr spc="-150" dirty="0"/>
              <a:t> </a:t>
            </a:r>
            <a:r>
              <a:rPr dirty="0"/>
              <a:t>for</a:t>
            </a:r>
            <a:r>
              <a:rPr spc="-165" dirty="0"/>
              <a:t> </a:t>
            </a:r>
            <a:r>
              <a:rPr spc="-25" dirty="0"/>
              <a:t>EMS</a:t>
            </a: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400" dirty="0"/>
              <a:t>(2</a:t>
            </a:r>
            <a:r>
              <a:rPr sz="2400" spc="-25" dirty="0"/>
              <a:t> </a:t>
            </a:r>
            <a:r>
              <a:rPr sz="2400" dirty="0"/>
              <a:t>of</a:t>
            </a:r>
            <a:r>
              <a:rPr sz="2400" spc="-20" dirty="0"/>
              <a:t> </a:t>
            </a:r>
            <a:r>
              <a:rPr sz="2400" spc="-25" dirty="0"/>
              <a:t>3)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234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612140" y="1459509"/>
            <a:ext cx="7720965" cy="32696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Elements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Methods.</a:t>
            </a:r>
            <a:endParaRPr sz="2800">
              <a:latin typeface="Times New Roman"/>
              <a:cs typeface="Times New Roman"/>
            </a:endParaRPr>
          </a:p>
          <a:p>
            <a:pPr marL="756285" marR="22352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elements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currently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defined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dictionaries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submitted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department's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online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Registries.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0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NRD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--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calls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assistance,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NRD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submission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Registries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month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1" y="0"/>
            <a:ext cx="8290559" cy="10439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1070" y="57099"/>
            <a:ext cx="7510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Reporting</a:t>
            </a:r>
            <a:r>
              <a:rPr spc="-160" dirty="0"/>
              <a:t> </a:t>
            </a:r>
            <a:r>
              <a:rPr dirty="0"/>
              <a:t>Requirements</a:t>
            </a:r>
            <a:r>
              <a:rPr spc="-150" dirty="0"/>
              <a:t> </a:t>
            </a:r>
            <a:r>
              <a:rPr dirty="0"/>
              <a:t>for</a:t>
            </a:r>
            <a:r>
              <a:rPr spc="-165" dirty="0"/>
              <a:t> </a:t>
            </a:r>
            <a:r>
              <a:rPr spc="-25" dirty="0"/>
              <a:t>EMS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3715" y="59435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4640" y="566438"/>
            <a:ext cx="8543290" cy="548894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131445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(3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3)</a:t>
            </a:r>
            <a:endParaRPr sz="2400">
              <a:latin typeface="Arial"/>
              <a:cs typeface="Arial"/>
            </a:endParaRPr>
          </a:p>
          <a:p>
            <a:pPr marL="367665" indent="-342265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67665" algn="l"/>
              </a:tabLst>
            </a:pP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Third-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Services.</a:t>
            </a:r>
            <a:endParaRPr sz="2800">
              <a:latin typeface="Times New Roman"/>
              <a:cs typeface="Times New Roman"/>
            </a:endParaRPr>
          </a:p>
          <a:p>
            <a:pPr marL="768985" marR="177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689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775" baseline="25525" dirty="0">
                <a:solidFill>
                  <a:srgbClr val="FFFFFF"/>
                </a:solidFill>
                <a:latin typeface="Times New Roman"/>
                <a:cs typeface="Times New Roman"/>
              </a:rPr>
              <a:t>rd</a:t>
            </a:r>
            <a:r>
              <a:rPr sz="2775" spc="315" baseline="255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submit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Registries.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legally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binding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agreement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exist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 provider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775" spc="-37" baseline="25525" dirty="0">
                <a:solidFill>
                  <a:srgbClr val="FFFFFF"/>
                </a:solidFill>
                <a:latin typeface="Times New Roman"/>
                <a:cs typeface="Times New Roman"/>
              </a:rPr>
              <a:t>rd</a:t>
            </a:r>
            <a:endParaRPr sz="2775" baseline="25525">
              <a:latin typeface="Times New Roman"/>
              <a:cs typeface="Times New Roman"/>
            </a:endParaRPr>
          </a:p>
          <a:p>
            <a:pPr marL="768985" marR="62865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services.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Documentation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legally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binding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agreement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third-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behalf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Registries.</a:t>
            </a:r>
            <a:endParaRPr sz="2800">
              <a:latin typeface="Times New Roman"/>
              <a:cs typeface="Times New Roman"/>
            </a:endParaRPr>
          </a:p>
          <a:p>
            <a:pPr marL="768985" marR="63754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689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775" baseline="25525" dirty="0">
                <a:solidFill>
                  <a:srgbClr val="FFFFFF"/>
                </a:solidFill>
                <a:latin typeface="Times New Roman"/>
                <a:cs typeface="Times New Roman"/>
              </a:rPr>
              <a:t>rd</a:t>
            </a:r>
            <a:r>
              <a:rPr sz="2775" spc="315" baseline="255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ultimately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responsible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accurate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timely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235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8448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1804" y="438911"/>
              <a:ext cx="1554479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87185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5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(9</a:t>
            </a:r>
            <a:r>
              <a:rPr sz="2400" spc="-75" dirty="0"/>
              <a:t> </a:t>
            </a:r>
            <a:r>
              <a:rPr sz="2400" dirty="0"/>
              <a:t>of</a:t>
            </a:r>
            <a:r>
              <a:rPr sz="2400" spc="-80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475345" cy="3525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(EMS) -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individual's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perceived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need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medical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prevent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death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aggravation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physiological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psychological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illness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injury.</a:t>
            </a:r>
            <a:endParaRPr sz="2800">
              <a:latin typeface="Times New Roman"/>
              <a:cs typeface="Times New Roman"/>
            </a:endParaRPr>
          </a:p>
          <a:p>
            <a:pPr marL="355600" marR="12573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(EMS)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employee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agency,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term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defined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Code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receives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calls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(10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384540" cy="5317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62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(EMS)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Consist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ECA,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EMT,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AEMT,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EMT-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I,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EMT-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paramedic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(EMS)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uses,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EMS.</a:t>
            </a:r>
            <a:endParaRPr sz="2800">
              <a:latin typeface="Times New Roman"/>
              <a:cs typeface="Times New Roman"/>
            </a:endParaRPr>
          </a:p>
          <a:p>
            <a:pPr marL="355600" marR="10350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technician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(EMT)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individual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minimally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proficient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perform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prehospital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necessary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basic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control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hemorrhaging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cardiopulmonary resuscitation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(11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420735" cy="395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(EMS)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volunteer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least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75%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total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volunteers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nonprofit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organization.</a:t>
            </a:r>
            <a:endParaRPr sz="2800">
              <a:latin typeface="Times New Roman"/>
              <a:cs typeface="Times New Roman"/>
            </a:endParaRPr>
          </a:p>
          <a:p>
            <a:pPr marL="355600" marR="47815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(EMS)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volunteer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prehospital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interfacility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affiliation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registered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Responder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organization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remuneration,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except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reimbursement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expenses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(12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468360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technician-paramedic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(EMT-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P)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minimally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proficient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prehospital</a:t>
            </a:r>
            <a:r>
              <a:rPr sz="2800" spc="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interfacility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facility's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urgent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clinical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setting,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hospital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room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freestanding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advanced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initiation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maintenance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supervision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certain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procedures,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including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intravenous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therapy,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endotracheal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esophageal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intubation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both,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electrical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cardiac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defibrillation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cardioversion,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drug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therapy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5236" y="316737"/>
            <a:ext cx="5960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(13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01547"/>
            <a:ext cx="8188325" cy="531876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  <a:tab pos="570674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-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consists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of: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Basic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(BLS)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vehicle;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Advanced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(ALS)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vehicle;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Mobile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intensive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(MICU);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0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MICU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MICU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fixed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vehicles;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or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Specialized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endParaRPr sz="2800">
              <a:latin typeface="Times New Roman"/>
              <a:cs typeface="Times New Roman"/>
            </a:endParaRPr>
          </a:p>
          <a:p>
            <a:pPr marL="355600" marR="11557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Task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Force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(EMTF)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unit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specially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organized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coordinated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emergency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systems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large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scale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incidents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(14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49249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General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hospital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designated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criteria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III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IV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facility.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General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facilities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resuscitation,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stabilization,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assessment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victims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either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arrange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transfer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higher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facility,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ongoing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opportunities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trauma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topics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professionals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public,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implement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targeted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prevention programs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" y="257555"/>
            <a:ext cx="7836408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903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spc="-100" dirty="0"/>
              <a:t> </a:t>
            </a:r>
            <a:r>
              <a:rPr dirty="0"/>
              <a:t>is</a:t>
            </a:r>
            <a:r>
              <a:rPr spc="-105" dirty="0"/>
              <a:t> </a:t>
            </a:r>
            <a:r>
              <a:rPr dirty="0"/>
              <a:t>a</a:t>
            </a:r>
            <a:r>
              <a:rPr spc="-110" dirty="0"/>
              <a:t> </a:t>
            </a:r>
            <a:r>
              <a:rPr dirty="0"/>
              <a:t>Jurisprudence</a:t>
            </a:r>
            <a:r>
              <a:rPr spc="-80" dirty="0"/>
              <a:t> </a:t>
            </a:r>
            <a:r>
              <a:rPr spc="-10" dirty="0"/>
              <a:t>Exam?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70840" y="1299020"/>
            <a:ext cx="8275320" cy="359346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25"/>
              </a:spcBef>
            </a:pP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Purpose</a:t>
            </a:r>
            <a:endParaRPr sz="30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683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jurisprudence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exam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determines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knowledge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Code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Chapter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773,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DSHS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rules,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applicable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laws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affecting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activities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regulated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DSHS</a:t>
            </a:r>
            <a:endParaRPr sz="3000">
              <a:latin typeface="Times New Roman"/>
              <a:cs typeface="Times New Roman"/>
            </a:endParaRPr>
          </a:p>
          <a:p>
            <a:pPr marL="367665" indent="-342265">
              <a:lnSpc>
                <a:spcPct val="100000"/>
              </a:lnSpc>
              <a:spcBef>
                <a:spcPts val="72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6766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Enacted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84</a:t>
            </a:r>
            <a:r>
              <a:rPr sz="3000" baseline="25000" dirty="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sz="3000" spc="315" baseline="25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Legislature</a:t>
            </a:r>
            <a:endParaRPr sz="3000">
              <a:latin typeface="Times New Roman"/>
              <a:cs typeface="Times New Roman"/>
            </a:endParaRPr>
          </a:p>
          <a:p>
            <a:pPr marL="367665" indent="-34226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6766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Effective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September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1,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2017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(15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508365" cy="5317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Governmental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entity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county,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city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town,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school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district,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district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authority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created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accordance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Constitution,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rural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fire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prevention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district,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district,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district,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municipal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utility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district,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hospital district</a:t>
            </a:r>
            <a:endParaRPr sz="2800">
              <a:latin typeface="Times New Roman"/>
              <a:cs typeface="Times New Roman"/>
            </a:endParaRPr>
          </a:p>
          <a:p>
            <a:pPr marL="355600" marR="2476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Inactive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status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period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able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response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ready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non-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dispatch</a:t>
            </a:r>
            <a:endParaRPr sz="2800">
              <a:latin typeface="Times New Roman"/>
              <a:cs typeface="Times New Roman"/>
            </a:endParaRPr>
          </a:p>
          <a:p>
            <a:pPr marL="355600" marR="541655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Interfacility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provided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while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transporting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facilities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(16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503920" cy="480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holds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paramedic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Health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(department)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uses,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holds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2800">
              <a:latin typeface="Times New Roman"/>
              <a:cs typeface="Times New Roman"/>
            </a:endParaRPr>
          </a:p>
          <a:p>
            <a:pPr marL="355600" marR="54165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control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supervision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prehospital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physician.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encompasses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on-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line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(direct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voice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contact)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off-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line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(written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protocol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procedural review).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(17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154034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Major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hospital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designated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criteria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II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described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§157.125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title.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Major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facilities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similar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although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some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specialty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areas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II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facilities,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ongoing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opportunities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topics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professionals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public,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implement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targeted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prevention programs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(18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502015" cy="480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3843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physician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supervision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recognized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Responder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Organization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terms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Practices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rules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promulgated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Board.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Also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referred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off-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line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control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oversight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assistance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management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entities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involved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EMS/trauma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systems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planning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physician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group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physicians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designated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technical assistance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(19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507095" cy="4378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2384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supervision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emergency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physician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under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terms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rules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promulgated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Board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pursuant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terms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Off-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line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direction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physician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who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supervision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terms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Practices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rules</a:t>
            </a:r>
            <a:r>
              <a:rPr sz="2800" spc="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promulgated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Board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(20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515350" cy="480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3462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Operational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policies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Policies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procedures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basis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provision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include,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limited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areas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maintenance,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proper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maintenance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storage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supplies,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equipment,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medications,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devices;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complaint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investigation,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multi-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casualty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incidents,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hazardous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materials;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financial policies.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period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unable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response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ready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non-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response.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(21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385809" cy="523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Mobile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intensive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(MICU)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sick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advanced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support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sufficient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supplies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cardiac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monitoring,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defibrillation,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cardioversion,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drug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therapy,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two-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way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communication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least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paramedic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providing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endParaRPr sz="2800">
              <a:latin typeface="Times New Roman"/>
              <a:cs typeface="Times New Roman"/>
            </a:endParaRPr>
          </a:p>
          <a:p>
            <a:pPr marL="355600" marR="120650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detailed,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instructions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include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delegated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standing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orders,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guide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performance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procedures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(22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423910" cy="480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97915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assurance,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quality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improvement,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performance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improvement activities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Advisory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Council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(RAC) -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organization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recognized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coalition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responsible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development,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implementation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maintenance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system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geographic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jurisdiction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Area.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Advisory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Council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maintain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§501(c)(3)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(non-profit)status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(23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315325" cy="361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383665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Recertification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procedure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renewal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endParaRPr sz="2800">
              <a:latin typeface="Times New Roman"/>
              <a:cs typeface="Times New Roman"/>
            </a:endParaRPr>
          </a:p>
          <a:p>
            <a:pPr marL="355600" marR="2667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Reciprocity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recognition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privileges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granted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recognized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Relicensure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procedure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renewal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paramedic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license;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procedure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renewal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 license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(24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425180" cy="489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ready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equipped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staffed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accordance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§157.11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title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(relating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License)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immediately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available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call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24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hours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seven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week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(24/7).</a:t>
            </a:r>
            <a:endParaRPr sz="2800">
              <a:latin typeface="Times New Roman"/>
              <a:cs typeface="Times New Roman"/>
            </a:endParaRPr>
          </a:p>
          <a:p>
            <a:pPr marL="355600" marR="1143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Scope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procedures,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actions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processes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permitted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undertake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keeping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terms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professional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provider's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Mandatory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047" y="28956"/>
              <a:ext cx="7641335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047" y="638555"/>
              <a:ext cx="5209032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206" y="164337"/>
            <a:ext cx="68573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5065" marR="5080" indent="-1143000">
              <a:lnSpc>
                <a:spcPct val="100000"/>
              </a:lnSpc>
              <a:spcBef>
                <a:spcPts val="95"/>
              </a:spcBef>
            </a:pPr>
            <a:r>
              <a:rPr dirty="0"/>
              <a:t>Who</a:t>
            </a:r>
            <a:r>
              <a:rPr spc="-100" dirty="0"/>
              <a:t> </a:t>
            </a:r>
            <a:r>
              <a:rPr dirty="0"/>
              <a:t>Needs</a:t>
            </a:r>
            <a:r>
              <a:rPr spc="-75" dirty="0"/>
              <a:t> </a:t>
            </a:r>
            <a:r>
              <a:rPr dirty="0"/>
              <a:t>the</a:t>
            </a:r>
            <a:r>
              <a:rPr spc="-80" dirty="0"/>
              <a:t> </a:t>
            </a:r>
            <a:r>
              <a:rPr spc="-10" dirty="0"/>
              <a:t>Jurisprudence </a:t>
            </a:r>
            <a:r>
              <a:rPr dirty="0"/>
              <a:t>Training</a:t>
            </a:r>
            <a:r>
              <a:rPr spc="-120" dirty="0"/>
              <a:t> </a:t>
            </a:r>
            <a:r>
              <a:rPr dirty="0"/>
              <a:t>and</a:t>
            </a:r>
            <a:r>
              <a:rPr spc="-135" dirty="0"/>
              <a:t> </a:t>
            </a:r>
            <a:r>
              <a:rPr spc="-10" dirty="0"/>
              <a:t>Exam?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83540" y="1621662"/>
            <a:ext cx="8478520" cy="369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785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initial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applicant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endParaRPr sz="2800">
              <a:latin typeface="Times New Roman"/>
              <a:cs typeface="Times New Roman"/>
            </a:endParaRPr>
          </a:p>
          <a:p>
            <a:pPr marL="355600" marR="226060" indent="-3429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take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prior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renewal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expires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September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2017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500" spc="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taken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renewal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(every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years)</a:t>
            </a:r>
            <a:endParaRPr sz="2800">
              <a:latin typeface="Times New Roman"/>
              <a:cs typeface="Times New Roman"/>
            </a:endParaRPr>
          </a:p>
          <a:p>
            <a:pPr marL="355600" marR="7556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renewals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assure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personnel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renewal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occurs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after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September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2017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(25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454390" cy="472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Specialized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responding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transporting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sick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means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standard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automotive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ground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ambulance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fixed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craft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sufficient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staffing,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supplies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specialized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transported.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category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includes,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limited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craft,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off-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road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vehicles,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specially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designed,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configured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equipped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special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care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critical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neonatal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burn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(26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462645" cy="523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Standard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equivalent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what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reasonable,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prudent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like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level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would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similar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situation,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locally,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regionally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nationally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adopted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standard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emergency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curricula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adopted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reference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Training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Approval</a:t>
            </a:r>
            <a:endParaRPr sz="2800">
              <a:latin typeface="Times New Roman"/>
              <a:cs typeface="Times New Roman"/>
            </a:endParaRPr>
          </a:p>
          <a:p>
            <a:pPr marL="355600" marR="519430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hospital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successfully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designation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process,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capable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stabilization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definitive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critically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actively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participates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regional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EMS/trauma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4" y="181356"/>
              <a:ext cx="5295900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6460" y="438911"/>
              <a:ext cx="1723643" cy="6949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03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120" dirty="0"/>
              <a:t> </a:t>
            </a:r>
            <a:r>
              <a:rPr dirty="0"/>
              <a:t>Definitions</a:t>
            </a:r>
            <a:r>
              <a:rPr spc="-105" dirty="0"/>
              <a:t> </a:t>
            </a:r>
            <a:r>
              <a:rPr sz="2400" dirty="0"/>
              <a:t>(27</a:t>
            </a:r>
            <a:r>
              <a:rPr sz="2400" spc="-8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283575" cy="3525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Area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organized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geographical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area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least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three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counties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administered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regional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advisory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council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purpose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prompt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efficient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sick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injured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endParaRPr sz="28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period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scene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enroute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facility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patient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0988" y="736091"/>
              <a:ext cx="4043171" cy="13411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5291" y="1499616"/>
              <a:ext cx="5411724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4979" y="2109216"/>
              <a:ext cx="5689092" cy="112166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47113" y="900125"/>
            <a:ext cx="5050155" cy="197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TAC </a:t>
            </a:r>
            <a:r>
              <a:rPr sz="4800" spc="-10" dirty="0"/>
              <a:t>157.11</a:t>
            </a:r>
            <a:endParaRPr sz="4800"/>
          </a:p>
          <a:p>
            <a:pPr marL="12700" marR="5080" indent="-1270"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Requirements</a:t>
            </a:r>
            <a:r>
              <a:rPr spc="-110" dirty="0"/>
              <a:t> </a:t>
            </a:r>
            <a:r>
              <a:rPr dirty="0"/>
              <a:t>for</a:t>
            </a:r>
            <a:r>
              <a:rPr spc="-160" dirty="0"/>
              <a:t> </a:t>
            </a:r>
            <a:r>
              <a:rPr spc="-25" dirty="0"/>
              <a:t>an </a:t>
            </a:r>
            <a:r>
              <a:rPr dirty="0"/>
              <a:t>EMS</a:t>
            </a:r>
            <a:r>
              <a:rPr spc="-75" dirty="0"/>
              <a:t> </a:t>
            </a:r>
            <a:r>
              <a:rPr dirty="0"/>
              <a:t>Provider</a:t>
            </a:r>
            <a:r>
              <a:rPr spc="-75" dirty="0"/>
              <a:t> </a:t>
            </a:r>
            <a:r>
              <a:rPr spc="-10" dirty="0"/>
              <a:t>License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9572" y="211836"/>
            <a:ext cx="5361432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169" rIns="0" bIns="0" rtlCol="0">
            <a:spAutoFit/>
          </a:bodyPr>
          <a:lstStyle/>
          <a:p>
            <a:pPr marL="1513205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EMS</a:t>
            </a:r>
            <a:r>
              <a:rPr sz="4400" spc="15" dirty="0"/>
              <a:t> </a:t>
            </a:r>
            <a:r>
              <a:rPr sz="4400" spc="-10" dirty="0"/>
              <a:t>Authorization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83540" y="1163777"/>
            <a:ext cx="8354695" cy="4549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85165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issue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authorization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each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applicant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authorization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issued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following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endParaRPr sz="28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Authorizations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specific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particular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interchangeably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placed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necessary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(as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long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 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same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provider)</a:t>
            </a:r>
            <a:endParaRPr sz="2800">
              <a:latin typeface="Times New Roman"/>
              <a:cs typeface="Times New Roman"/>
            </a:endParaRPr>
          </a:p>
          <a:p>
            <a:pPr marL="355600" marR="58801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Authorizations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transferable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between providers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6335" y="211836"/>
              <a:ext cx="4363212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3475" y="533400"/>
              <a:ext cx="1389887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169" rIns="0" bIns="0" rtlCol="0">
            <a:spAutoFit/>
          </a:bodyPr>
          <a:lstStyle/>
          <a:p>
            <a:pPr marL="153035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EMS</a:t>
            </a:r>
            <a:r>
              <a:rPr sz="4400" spc="-15" dirty="0"/>
              <a:t> </a:t>
            </a:r>
            <a:r>
              <a:rPr sz="4400" dirty="0"/>
              <a:t>Vehicles</a:t>
            </a:r>
            <a:r>
              <a:rPr sz="4400" spc="-35" dirty="0"/>
              <a:t> </a:t>
            </a:r>
            <a:r>
              <a:rPr sz="2400" dirty="0"/>
              <a:t>(1</a:t>
            </a:r>
            <a:r>
              <a:rPr sz="2400" spc="-5" dirty="0"/>
              <a:t> </a:t>
            </a:r>
            <a:r>
              <a:rPr sz="2400" dirty="0"/>
              <a:t>of</a:t>
            </a:r>
            <a:r>
              <a:rPr sz="2400" spc="-5" dirty="0"/>
              <a:t> </a:t>
            </a:r>
            <a:r>
              <a:rPr sz="2400" spc="-25" dirty="0"/>
              <a:t>2)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83540" y="1163777"/>
            <a:ext cx="8315325" cy="4805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4139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adequately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constructed,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equipped,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render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comfort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transportation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adult,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pediatric,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neonatal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safely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efficiently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environmental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system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capable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heating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cooling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patient(s)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staff,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accordance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manufacturer specifications,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within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compartment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allows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protection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medication,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according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manufacturer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specifications,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extreme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temperatures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becomes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environmentally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necessary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6335" y="211836"/>
              <a:ext cx="4363212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3475" y="533400"/>
              <a:ext cx="1389887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169" rIns="0" bIns="0" rtlCol="0">
            <a:spAutoFit/>
          </a:bodyPr>
          <a:lstStyle/>
          <a:p>
            <a:pPr marL="153035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EMS</a:t>
            </a:r>
            <a:r>
              <a:rPr sz="4400" spc="-15" dirty="0"/>
              <a:t> </a:t>
            </a:r>
            <a:r>
              <a:rPr sz="4400" dirty="0"/>
              <a:t>Vehicles</a:t>
            </a:r>
            <a:r>
              <a:rPr sz="4400" spc="-35" dirty="0"/>
              <a:t> </a:t>
            </a:r>
            <a:r>
              <a:rPr sz="2400" dirty="0"/>
              <a:t>(1</a:t>
            </a:r>
            <a:r>
              <a:rPr sz="2400" spc="-5" dirty="0"/>
              <a:t> </a:t>
            </a:r>
            <a:r>
              <a:rPr sz="2400" dirty="0"/>
              <a:t>of</a:t>
            </a:r>
            <a:r>
              <a:rPr sz="2400" spc="-5" dirty="0"/>
              <a:t> </a:t>
            </a:r>
            <a:r>
              <a:rPr sz="2400" spc="-25" dirty="0"/>
              <a:t>2)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83540" y="1163777"/>
            <a:ext cx="8325484" cy="395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operational,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two-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communication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resources</a:t>
            </a:r>
            <a:endParaRPr sz="2800">
              <a:latin typeface="Times New Roman"/>
              <a:cs typeface="Times New Roman"/>
            </a:endParaRPr>
          </a:p>
          <a:p>
            <a:pPr marL="355600" marR="24066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issued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number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prominently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displayed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sides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least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inch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lettering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contrasting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color.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number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letters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TX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prior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number.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requirement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fixed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rotor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wing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aircraft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9304" y="669036"/>
            <a:ext cx="6601968" cy="1231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1916" y="817829"/>
            <a:ext cx="5899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Administrator</a:t>
            </a:r>
            <a:r>
              <a:rPr sz="4400" spc="-40" dirty="0"/>
              <a:t> </a:t>
            </a:r>
            <a:r>
              <a:rPr sz="4400" dirty="0"/>
              <a:t>of</a:t>
            </a:r>
            <a:r>
              <a:rPr sz="4400" spc="5" dirty="0"/>
              <a:t> </a:t>
            </a:r>
            <a:r>
              <a:rPr sz="4400" spc="-10" dirty="0"/>
              <a:t>Record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4540" y="2001138"/>
            <a:ext cx="7358380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4935" indent="-343535">
              <a:lnSpc>
                <a:spcPct val="100000"/>
              </a:lnSpc>
              <a:spcBef>
                <a:spcPts val="10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services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Administrator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 Record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(AOR)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notified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whenever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change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AOR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768" y="249936"/>
              <a:ext cx="6539483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4179" y="571500"/>
              <a:ext cx="1388364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269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Requirements</a:t>
            </a:r>
            <a:r>
              <a:rPr sz="4400" spc="-30" dirty="0"/>
              <a:t> </a:t>
            </a:r>
            <a:r>
              <a:rPr sz="4400" dirty="0"/>
              <a:t>for</a:t>
            </a:r>
            <a:r>
              <a:rPr sz="4400" spc="-10" dirty="0"/>
              <a:t> </a:t>
            </a:r>
            <a:r>
              <a:rPr sz="4400" dirty="0"/>
              <a:t>AOR</a:t>
            </a:r>
            <a:r>
              <a:rPr sz="4400" spc="-5" dirty="0"/>
              <a:t> </a:t>
            </a:r>
            <a:r>
              <a:rPr sz="2400" dirty="0"/>
              <a:t>(1</a:t>
            </a:r>
            <a:r>
              <a:rPr sz="2400" spc="-5" dirty="0"/>
              <a:t> </a:t>
            </a:r>
            <a:r>
              <a:rPr sz="2400" dirty="0"/>
              <a:t>of</a:t>
            </a:r>
            <a:r>
              <a:rPr sz="2400" spc="-5" dirty="0"/>
              <a:t> </a:t>
            </a:r>
            <a:r>
              <a:rPr sz="2400" spc="-25" dirty="0"/>
              <a:t>2)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64540" y="1354277"/>
            <a:ext cx="7577455" cy="4549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Declaration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administrator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any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subsequently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filed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declaration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administrator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declare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following:</a:t>
            </a:r>
            <a:endParaRPr sz="2800">
              <a:latin typeface="Times New Roman"/>
              <a:cs typeface="Times New Roman"/>
            </a:endParaRPr>
          </a:p>
          <a:p>
            <a:pPr marL="355600" marR="364490" indent="-343535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employed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otherwise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compensated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private,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profit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endParaRPr sz="2800">
              <a:latin typeface="Times New Roman"/>
              <a:cs typeface="Times New Roman"/>
            </a:endParaRPr>
          </a:p>
          <a:p>
            <a:pPr marL="355600" marR="26924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other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healthcare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professional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issued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State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Subject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criminal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history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check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815" y="234696"/>
              <a:ext cx="6539483" cy="12313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7227" y="556259"/>
              <a:ext cx="1388364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540" y="225165"/>
            <a:ext cx="7185025" cy="187769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 marR="5080" indent="382270">
              <a:lnSpc>
                <a:spcPct val="108100"/>
              </a:lnSpc>
              <a:spcBef>
                <a:spcPts val="919"/>
              </a:spcBef>
            </a:pPr>
            <a:r>
              <a:rPr sz="4400" dirty="0"/>
              <a:t>Requirements</a:t>
            </a:r>
            <a:r>
              <a:rPr sz="4400" spc="-30" dirty="0"/>
              <a:t> </a:t>
            </a:r>
            <a:r>
              <a:rPr sz="4400" dirty="0"/>
              <a:t>for</a:t>
            </a:r>
            <a:r>
              <a:rPr sz="4400" spc="-10" dirty="0"/>
              <a:t> </a:t>
            </a:r>
            <a:r>
              <a:rPr sz="4400" dirty="0"/>
              <a:t>AOR</a:t>
            </a:r>
            <a:r>
              <a:rPr sz="4400" spc="-5" dirty="0"/>
              <a:t> </a:t>
            </a:r>
            <a:r>
              <a:rPr sz="2400" dirty="0"/>
              <a:t>(1</a:t>
            </a:r>
            <a:r>
              <a:rPr sz="2400" spc="-5" dirty="0"/>
              <a:t> </a:t>
            </a:r>
            <a:r>
              <a:rPr sz="2400" dirty="0"/>
              <a:t>of</a:t>
            </a:r>
            <a:r>
              <a:rPr sz="2400" spc="-5" dirty="0"/>
              <a:t> </a:t>
            </a:r>
            <a:r>
              <a:rPr sz="2400" spc="-25" dirty="0"/>
              <a:t>2)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approved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covers: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64540" y="2077084"/>
            <a:ext cx="7506334" cy="33185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Chapter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773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Code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Chapter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157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Administrative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Code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dispatch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processes</a:t>
            </a:r>
            <a:endParaRPr sz="3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496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billing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processes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control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accountability</a:t>
            </a:r>
            <a:endParaRPr sz="3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496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improvement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processes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4100" y="409955"/>
              <a:ext cx="4674108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3143" y="1019555"/>
              <a:ext cx="6112763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5276" y="545337"/>
            <a:ext cx="54743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90575">
              <a:lnSpc>
                <a:spcPct val="100000"/>
              </a:lnSpc>
              <a:spcBef>
                <a:spcPts val="95"/>
              </a:spcBef>
            </a:pPr>
            <a:r>
              <a:rPr dirty="0"/>
              <a:t>Who</a:t>
            </a:r>
            <a:r>
              <a:rPr spc="-75" dirty="0"/>
              <a:t> </a:t>
            </a:r>
            <a:r>
              <a:rPr dirty="0"/>
              <a:t>can</a:t>
            </a:r>
            <a:r>
              <a:rPr spc="-75" dirty="0"/>
              <a:t> </a:t>
            </a:r>
            <a:r>
              <a:rPr spc="-10" dirty="0"/>
              <a:t>Provide Jurisprudence</a:t>
            </a:r>
            <a:r>
              <a:rPr spc="-155" dirty="0"/>
              <a:t> </a:t>
            </a:r>
            <a:r>
              <a:rPr spc="-10" dirty="0"/>
              <a:t>Training?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64540" y="1904589"/>
            <a:ext cx="7139940" cy="26593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DSHS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programs</a:t>
            </a:r>
            <a:endParaRPr sz="3200">
              <a:latin typeface="Times New Roman"/>
              <a:cs typeface="Times New Roman"/>
            </a:endParaRPr>
          </a:p>
          <a:p>
            <a:pPr marL="354330" marR="5080" indent="-342265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initial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programs,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beginning 	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September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1,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2017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must 	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students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before 	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issuing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1624" y="249936"/>
              <a:ext cx="6539483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5036" y="571500"/>
              <a:ext cx="1388364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269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Requirements</a:t>
            </a:r>
            <a:r>
              <a:rPr sz="4400" spc="-30" dirty="0"/>
              <a:t> </a:t>
            </a:r>
            <a:r>
              <a:rPr sz="4400" dirty="0"/>
              <a:t>for</a:t>
            </a:r>
            <a:r>
              <a:rPr sz="4400" spc="-10" dirty="0"/>
              <a:t> </a:t>
            </a:r>
            <a:r>
              <a:rPr sz="4400" dirty="0"/>
              <a:t>AOR</a:t>
            </a:r>
            <a:r>
              <a:rPr sz="4400" spc="-5" dirty="0"/>
              <a:t> </a:t>
            </a:r>
            <a:r>
              <a:rPr sz="2400" dirty="0"/>
              <a:t>(1</a:t>
            </a:r>
            <a:r>
              <a:rPr sz="2400" spc="-5" dirty="0"/>
              <a:t> </a:t>
            </a:r>
            <a:r>
              <a:rPr sz="2400" dirty="0"/>
              <a:t>of</a:t>
            </a:r>
            <a:r>
              <a:rPr sz="2400" spc="-5" dirty="0"/>
              <a:t> </a:t>
            </a:r>
            <a:r>
              <a:rPr sz="2400" spc="-25" dirty="0"/>
              <a:t>2)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459740" y="1163777"/>
            <a:ext cx="7960359" cy="4464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97205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hours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related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federal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laws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rules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related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endParaRPr sz="2800">
              <a:latin typeface="Times New Roman"/>
              <a:cs typeface="Times New Roman"/>
            </a:endParaRPr>
          </a:p>
          <a:p>
            <a:pPr marL="355600" marR="17526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directly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governmental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entity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exempted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education requirements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held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9/1/2013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least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experience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exempt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education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healthcare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requirement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2" y="219455"/>
              <a:ext cx="8683752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9916" y="967739"/>
              <a:ext cx="1370076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0745" y="368553"/>
            <a:ext cx="7981950" cy="1069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Minimum</a:t>
            </a:r>
            <a:r>
              <a:rPr sz="4400" spc="-100" dirty="0"/>
              <a:t> </a:t>
            </a:r>
            <a:r>
              <a:rPr sz="4400" dirty="0"/>
              <a:t>Staffing</a:t>
            </a:r>
            <a:r>
              <a:rPr sz="4400" spc="-125" dirty="0"/>
              <a:t> </a:t>
            </a:r>
            <a:r>
              <a:rPr sz="4400" spc="-10" dirty="0"/>
              <a:t>Requirements</a:t>
            </a:r>
            <a:endParaRPr sz="4400"/>
          </a:p>
          <a:p>
            <a:pPr marL="1905" algn="ctr">
              <a:lnSpc>
                <a:spcPct val="100000"/>
              </a:lnSpc>
              <a:spcBef>
                <a:spcPts val="55"/>
              </a:spcBef>
            </a:pPr>
            <a:r>
              <a:rPr sz="2400" dirty="0"/>
              <a:t>(1</a:t>
            </a:r>
            <a:r>
              <a:rPr sz="2400" spc="-25" dirty="0"/>
              <a:t> </a:t>
            </a:r>
            <a:r>
              <a:rPr sz="2400" dirty="0"/>
              <a:t>of</a:t>
            </a:r>
            <a:r>
              <a:rPr sz="2400" spc="-20" dirty="0"/>
              <a:t> </a:t>
            </a:r>
            <a:r>
              <a:rPr sz="2400" spc="-25" dirty="0"/>
              <a:t>5)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9264" rIns="0" bIns="0" rtlCol="0">
            <a:spAutoFit/>
          </a:bodyPr>
          <a:lstStyle/>
          <a:p>
            <a:pPr marL="355600" marR="429895" indent="-343535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/>
              <a:t>BLS</a:t>
            </a:r>
            <a:r>
              <a:rPr sz="2800" spc="-25" dirty="0"/>
              <a:t> </a:t>
            </a:r>
            <a:r>
              <a:rPr sz="2800" dirty="0"/>
              <a:t>Units:</a:t>
            </a:r>
            <a:r>
              <a:rPr sz="2800" spc="-35" dirty="0"/>
              <a:t> </a:t>
            </a:r>
            <a:r>
              <a:rPr sz="2800" dirty="0"/>
              <a:t>must</a:t>
            </a:r>
            <a:r>
              <a:rPr sz="2800" spc="-35" dirty="0"/>
              <a:t> </a:t>
            </a:r>
            <a:r>
              <a:rPr sz="2800" dirty="0"/>
              <a:t>be</a:t>
            </a:r>
            <a:r>
              <a:rPr sz="2800" spc="-40" dirty="0"/>
              <a:t> </a:t>
            </a:r>
            <a:r>
              <a:rPr sz="2800" dirty="0"/>
              <a:t>staffed</a:t>
            </a:r>
            <a:r>
              <a:rPr sz="2800" spc="-35" dirty="0"/>
              <a:t> </a:t>
            </a:r>
            <a:r>
              <a:rPr sz="2800" dirty="0"/>
              <a:t>at</a:t>
            </a:r>
            <a:r>
              <a:rPr sz="2800" spc="-35" dirty="0"/>
              <a:t> </a:t>
            </a:r>
            <a:r>
              <a:rPr sz="2800" dirty="0"/>
              <a:t>a</a:t>
            </a:r>
            <a:r>
              <a:rPr sz="2800" spc="-45" dirty="0"/>
              <a:t> </a:t>
            </a:r>
            <a:r>
              <a:rPr sz="2800" dirty="0"/>
              <a:t>minimum</a:t>
            </a:r>
            <a:r>
              <a:rPr sz="2800" spc="-15" dirty="0"/>
              <a:t> </a:t>
            </a:r>
            <a:r>
              <a:rPr sz="2800" spc="-20" dirty="0"/>
              <a:t>with </a:t>
            </a:r>
            <a:r>
              <a:rPr sz="2800" dirty="0"/>
              <a:t>two</a:t>
            </a:r>
            <a:r>
              <a:rPr sz="2800" spc="-45" dirty="0"/>
              <a:t> </a:t>
            </a:r>
            <a:r>
              <a:rPr sz="2800" dirty="0"/>
              <a:t>Emergency</a:t>
            </a:r>
            <a:r>
              <a:rPr sz="2800" spc="-20" dirty="0"/>
              <a:t> </a:t>
            </a:r>
            <a:r>
              <a:rPr sz="2800" dirty="0"/>
              <a:t>Care</a:t>
            </a:r>
            <a:r>
              <a:rPr sz="2800" spc="-40" dirty="0"/>
              <a:t> </a:t>
            </a:r>
            <a:r>
              <a:rPr sz="2800" dirty="0"/>
              <a:t>Attendants</a:t>
            </a:r>
            <a:r>
              <a:rPr sz="2800" spc="-50" dirty="0"/>
              <a:t> </a:t>
            </a:r>
            <a:r>
              <a:rPr sz="2800" spc="-10" dirty="0"/>
              <a:t>(ECAs)</a:t>
            </a:r>
            <a:endParaRPr sz="2800"/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/>
              <a:t>BLS</a:t>
            </a:r>
            <a:r>
              <a:rPr sz="2800" spc="-35" dirty="0"/>
              <a:t> </a:t>
            </a:r>
            <a:r>
              <a:rPr sz="2800" dirty="0"/>
              <a:t>with</a:t>
            </a:r>
            <a:r>
              <a:rPr sz="2800" spc="-40" dirty="0"/>
              <a:t> </a:t>
            </a:r>
            <a:r>
              <a:rPr sz="2800" dirty="0"/>
              <a:t>ALS</a:t>
            </a:r>
            <a:r>
              <a:rPr sz="2800" spc="-20" dirty="0"/>
              <a:t> </a:t>
            </a:r>
            <a:r>
              <a:rPr sz="2800" dirty="0"/>
              <a:t>Capability:</a:t>
            </a:r>
            <a:r>
              <a:rPr sz="2800" spc="-70" dirty="0"/>
              <a:t> </a:t>
            </a:r>
            <a:r>
              <a:rPr sz="2800" dirty="0"/>
              <a:t>when</a:t>
            </a:r>
            <a:r>
              <a:rPr sz="2800" spc="-30" dirty="0"/>
              <a:t> </a:t>
            </a:r>
            <a:r>
              <a:rPr sz="2800" dirty="0"/>
              <a:t>in</a:t>
            </a:r>
            <a:r>
              <a:rPr sz="2800" spc="-50" dirty="0"/>
              <a:t> </a:t>
            </a:r>
            <a:r>
              <a:rPr sz="2800" dirty="0"/>
              <a:t>service</a:t>
            </a:r>
            <a:r>
              <a:rPr sz="2800" spc="-55" dirty="0"/>
              <a:t> </a:t>
            </a:r>
            <a:r>
              <a:rPr sz="2800" spc="-10" dirty="0"/>
              <a:t>below </a:t>
            </a:r>
            <a:r>
              <a:rPr sz="2800" dirty="0"/>
              <a:t>ALS</a:t>
            </a:r>
            <a:r>
              <a:rPr sz="2800" spc="-10" dirty="0"/>
              <a:t> </a:t>
            </a:r>
            <a:r>
              <a:rPr sz="2800" dirty="0"/>
              <a:t>it</a:t>
            </a:r>
            <a:r>
              <a:rPr sz="2800" spc="-35" dirty="0"/>
              <a:t> </a:t>
            </a:r>
            <a:r>
              <a:rPr sz="2800" dirty="0"/>
              <a:t>must</a:t>
            </a:r>
            <a:r>
              <a:rPr sz="2800" spc="-20" dirty="0"/>
              <a:t> </a:t>
            </a:r>
            <a:r>
              <a:rPr sz="2800" dirty="0"/>
              <a:t>be</a:t>
            </a:r>
            <a:r>
              <a:rPr sz="2800" spc="-25" dirty="0"/>
              <a:t> </a:t>
            </a:r>
            <a:r>
              <a:rPr sz="2800" dirty="0"/>
              <a:t>staffed</a:t>
            </a:r>
            <a:r>
              <a:rPr sz="2800" spc="-30" dirty="0"/>
              <a:t> </a:t>
            </a:r>
            <a:r>
              <a:rPr sz="2800" dirty="0"/>
              <a:t>at</a:t>
            </a:r>
            <a:r>
              <a:rPr sz="2800" spc="-30" dirty="0"/>
              <a:t> </a:t>
            </a:r>
            <a:r>
              <a:rPr sz="2800" dirty="0"/>
              <a:t>a</a:t>
            </a:r>
            <a:r>
              <a:rPr sz="2800" spc="-35" dirty="0"/>
              <a:t> </a:t>
            </a:r>
            <a:r>
              <a:rPr sz="2800" dirty="0"/>
              <a:t>minimum</a:t>
            </a:r>
            <a:r>
              <a:rPr sz="2800" spc="-5" dirty="0"/>
              <a:t> </a:t>
            </a:r>
            <a:r>
              <a:rPr sz="2800" dirty="0"/>
              <a:t>of</a:t>
            </a:r>
            <a:r>
              <a:rPr sz="2800" spc="-20" dirty="0"/>
              <a:t> </a:t>
            </a:r>
            <a:r>
              <a:rPr sz="2800" dirty="0"/>
              <a:t>2</a:t>
            </a:r>
            <a:r>
              <a:rPr sz="2800" spc="-30" dirty="0"/>
              <a:t> </a:t>
            </a:r>
            <a:r>
              <a:rPr sz="2800" spc="-10" dirty="0"/>
              <a:t>ECAs. </a:t>
            </a:r>
            <a:r>
              <a:rPr sz="2800" dirty="0"/>
              <a:t>Full</a:t>
            </a:r>
            <a:r>
              <a:rPr sz="2800" spc="-35" dirty="0"/>
              <a:t> </a:t>
            </a:r>
            <a:r>
              <a:rPr sz="2800" dirty="0"/>
              <a:t>ALS status</a:t>
            </a:r>
            <a:r>
              <a:rPr sz="2800" spc="-35" dirty="0"/>
              <a:t> </a:t>
            </a:r>
            <a:r>
              <a:rPr sz="2800" dirty="0"/>
              <a:t>requires</a:t>
            </a:r>
            <a:r>
              <a:rPr sz="2800" spc="-35" dirty="0"/>
              <a:t> </a:t>
            </a:r>
            <a:r>
              <a:rPr sz="2800" dirty="0"/>
              <a:t>at</a:t>
            </a:r>
            <a:r>
              <a:rPr sz="2800" spc="-20" dirty="0"/>
              <a:t> </a:t>
            </a:r>
            <a:r>
              <a:rPr sz="2800" dirty="0"/>
              <a:t>least</a:t>
            </a:r>
            <a:r>
              <a:rPr sz="2800" spc="-25" dirty="0"/>
              <a:t> </a:t>
            </a:r>
            <a:r>
              <a:rPr sz="2800" dirty="0"/>
              <a:t>an</a:t>
            </a:r>
            <a:r>
              <a:rPr sz="2800" spc="-25" dirty="0"/>
              <a:t> </a:t>
            </a:r>
            <a:r>
              <a:rPr sz="2800" spc="-20" dirty="0"/>
              <a:t>EMT- </a:t>
            </a:r>
            <a:r>
              <a:rPr sz="2800" dirty="0"/>
              <a:t>Intermediate</a:t>
            </a:r>
            <a:r>
              <a:rPr sz="2800" spc="-50" dirty="0"/>
              <a:t> </a:t>
            </a:r>
            <a:r>
              <a:rPr sz="2800" dirty="0"/>
              <a:t>(AEMT)</a:t>
            </a:r>
            <a:r>
              <a:rPr sz="2800" spc="-20" dirty="0"/>
              <a:t> </a:t>
            </a:r>
            <a:r>
              <a:rPr sz="2800" dirty="0"/>
              <a:t>and</a:t>
            </a:r>
            <a:r>
              <a:rPr sz="2800" spc="-45" dirty="0"/>
              <a:t> </a:t>
            </a:r>
            <a:r>
              <a:rPr sz="2800" dirty="0"/>
              <a:t>at</a:t>
            </a:r>
            <a:r>
              <a:rPr sz="2800" spc="-45" dirty="0"/>
              <a:t> </a:t>
            </a:r>
            <a:r>
              <a:rPr sz="2800" dirty="0"/>
              <a:t>least</a:t>
            </a:r>
            <a:r>
              <a:rPr sz="2800" spc="-50" dirty="0"/>
              <a:t> </a:t>
            </a:r>
            <a:r>
              <a:rPr sz="2800" dirty="0"/>
              <a:t>an</a:t>
            </a:r>
            <a:r>
              <a:rPr sz="2800" spc="-45" dirty="0"/>
              <a:t> </a:t>
            </a:r>
            <a:r>
              <a:rPr sz="2800" spc="-25" dirty="0"/>
              <a:t>EMT</a:t>
            </a:r>
            <a:endParaRPr sz="2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11" y="143255"/>
            <a:ext cx="8683752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645" y="292353"/>
            <a:ext cx="79819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Minimum</a:t>
            </a:r>
            <a:r>
              <a:rPr sz="4400" spc="-100" dirty="0"/>
              <a:t> </a:t>
            </a:r>
            <a:r>
              <a:rPr sz="4400" dirty="0"/>
              <a:t>Staffing</a:t>
            </a:r>
            <a:r>
              <a:rPr sz="4400" spc="-125" dirty="0"/>
              <a:t> </a:t>
            </a:r>
            <a:r>
              <a:rPr sz="4400" spc="-10" dirty="0"/>
              <a:t>Requirements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1815" y="89153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790990"/>
            <a:ext cx="7509509" cy="479171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29845" algn="ctr">
              <a:lnSpc>
                <a:spcPct val="100000"/>
              </a:lnSpc>
              <a:spcBef>
                <a:spcPts val="151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5)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164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BLS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MICU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Capability: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in-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below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MICU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staffed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minimum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2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ECAs.</a:t>
            </a:r>
            <a:endParaRPr sz="2800">
              <a:latin typeface="Times New Roman"/>
              <a:cs typeface="Times New Roman"/>
            </a:endParaRPr>
          </a:p>
          <a:p>
            <a:pPr marL="355600" marR="3683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Full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MICU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status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becomes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active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staffed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least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paramedic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least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EMT</a:t>
            </a:r>
            <a:endParaRPr sz="2800">
              <a:latin typeface="Times New Roman"/>
              <a:cs typeface="Times New Roman"/>
            </a:endParaRPr>
          </a:p>
          <a:p>
            <a:pPr marL="355600" marR="56642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ALS: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staffed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minimum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Basic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EMT-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Intermediate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(AEMT)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411" y="53339"/>
            <a:ext cx="8683752" cy="1231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0745" y="201930"/>
            <a:ext cx="79819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Minimum</a:t>
            </a:r>
            <a:r>
              <a:rPr sz="4400" spc="-100" dirty="0"/>
              <a:t> </a:t>
            </a:r>
            <a:r>
              <a:rPr sz="4400" dirty="0"/>
              <a:t>Staffing</a:t>
            </a:r>
            <a:r>
              <a:rPr sz="4400" spc="-125" dirty="0"/>
              <a:t> </a:t>
            </a:r>
            <a:r>
              <a:rPr sz="4400" spc="-10" dirty="0"/>
              <a:t>Requirements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801623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0440" y="744575"/>
            <a:ext cx="7767320" cy="490347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216535" algn="ctr">
              <a:lnSpc>
                <a:spcPct val="100000"/>
              </a:lnSpc>
              <a:spcBef>
                <a:spcPts val="1165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(3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5)</a:t>
            </a:r>
            <a:endParaRPr sz="2400">
              <a:latin typeface="Arial"/>
              <a:cs typeface="Arial"/>
            </a:endParaRPr>
          </a:p>
          <a:p>
            <a:pPr marL="354965" marR="384175" indent="-342900">
              <a:lnSpc>
                <a:spcPct val="100000"/>
              </a:lnSpc>
              <a:spcBef>
                <a:spcPts val="133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496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ALS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MICU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Capability: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below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MICU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staffed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minimum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EMT-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Intermediate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(AEMT)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one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EMT.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Full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MICU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status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becomes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active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when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staffed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least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certified or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paramedic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least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EMT</a:t>
            </a:r>
            <a:endParaRPr sz="3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2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496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MICU: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staffed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minimum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EMT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Basic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EMT-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Paramedic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53</a:t>
            </a:fld>
            <a:endParaRPr spc="-2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12" y="181356"/>
              <a:ext cx="8683752" cy="1231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1816" y="929639"/>
              <a:ext cx="1370076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2645" y="330453"/>
            <a:ext cx="7981950" cy="106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Minimum</a:t>
            </a:r>
            <a:r>
              <a:rPr sz="4400" spc="-100" dirty="0"/>
              <a:t> </a:t>
            </a:r>
            <a:r>
              <a:rPr sz="4400" dirty="0"/>
              <a:t>Staffing</a:t>
            </a:r>
            <a:r>
              <a:rPr sz="4400" spc="-125" dirty="0"/>
              <a:t> </a:t>
            </a:r>
            <a:r>
              <a:rPr sz="4400" spc="-10" dirty="0"/>
              <a:t>Requirements</a:t>
            </a:r>
            <a:endParaRPr sz="4400"/>
          </a:p>
          <a:p>
            <a:pPr marL="1905" algn="ctr">
              <a:lnSpc>
                <a:spcPct val="100000"/>
              </a:lnSpc>
              <a:spcBef>
                <a:spcPts val="60"/>
              </a:spcBef>
            </a:pPr>
            <a:r>
              <a:rPr sz="2400" dirty="0"/>
              <a:t>(4</a:t>
            </a:r>
            <a:r>
              <a:rPr sz="2400" spc="-25" dirty="0"/>
              <a:t> </a:t>
            </a:r>
            <a:r>
              <a:rPr sz="2400" dirty="0"/>
              <a:t>of</a:t>
            </a:r>
            <a:r>
              <a:rPr sz="2400" spc="-20" dirty="0"/>
              <a:t> </a:t>
            </a:r>
            <a:r>
              <a:rPr sz="2400" spc="-25" dirty="0"/>
              <a:t>5)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54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64540" y="2001139"/>
            <a:ext cx="753046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Specialized: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response-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ready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in-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service,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vehicles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authorized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operate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specialized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purpose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staffed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000" spc="7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minimum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appropriately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determined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type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specialized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purpose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212" y="67055"/>
            <a:ext cx="8683752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4545" y="216153"/>
            <a:ext cx="79819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Minimum</a:t>
            </a:r>
            <a:r>
              <a:rPr sz="4400" spc="-100" dirty="0"/>
              <a:t> </a:t>
            </a:r>
            <a:r>
              <a:rPr sz="4400" dirty="0"/>
              <a:t>Staffing</a:t>
            </a:r>
            <a:r>
              <a:rPr sz="4400" spc="-125" dirty="0"/>
              <a:t> </a:t>
            </a:r>
            <a:r>
              <a:rPr sz="4400" spc="-10" dirty="0"/>
              <a:t>Requirements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3715" y="81533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820266"/>
            <a:ext cx="7517130" cy="42170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R="45720" algn="ctr">
              <a:lnSpc>
                <a:spcPct val="100000"/>
              </a:lnSpc>
              <a:spcBef>
                <a:spcPts val="68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(5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5)</a:t>
            </a:r>
            <a:endParaRPr sz="2400">
              <a:latin typeface="Arial"/>
              <a:cs typeface="Arial"/>
            </a:endParaRPr>
          </a:p>
          <a:p>
            <a:pPr marL="354330" marR="5080" indent="-342265">
              <a:lnSpc>
                <a:spcPct val="100000"/>
              </a:lnSpc>
              <a:spcBef>
                <a:spcPts val="73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response-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ready or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in-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service,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authorized 	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vehicles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operate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level 	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department.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When 	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operating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BLS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ALS/MICU 	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ambulance,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an 	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security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ALS/MICU 	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medication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 	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director's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protocol</a:t>
            </a:r>
            <a:r>
              <a:rPr sz="3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policy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" y="67055"/>
            <a:ext cx="8313420" cy="1231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473" y="216153"/>
            <a:ext cx="76149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Treatment/Transport</a:t>
            </a:r>
            <a:r>
              <a:rPr sz="4400" spc="-30" dirty="0"/>
              <a:t> </a:t>
            </a:r>
            <a:r>
              <a:rPr sz="4400" spc="-10" dirty="0"/>
              <a:t>Protocols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3715" y="81533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728218"/>
            <a:ext cx="7604125" cy="5154930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R="132080" algn="ctr">
              <a:lnSpc>
                <a:spcPct val="100000"/>
              </a:lnSpc>
              <a:spcBef>
                <a:spcPts val="1405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2)</a:t>
            </a:r>
            <a:endParaRPr sz="2400">
              <a:latin typeface="Arial"/>
              <a:cs typeface="Arial"/>
            </a:endParaRPr>
          </a:p>
          <a:p>
            <a:pPr marL="355600" marR="562610" indent="-343535">
              <a:lnSpc>
                <a:spcPct val="100000"/>
              </a:lnSpc>
              <a:spcBef>
                <a:spcPts val="163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providers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submit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copy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written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delegated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standing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orders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3000">
              <a:latin typeface="Times New Roman"/>
              <a:cs typeface="Times New Roman"/>
            </a:endParaRPr>
          </a:p>
          <a:p>
            <a:pPr marL="354330" marR="1079500" indent="-34226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signed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	director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effective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address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non-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personnel,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addition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staff,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behalf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provider’s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56</a:t>
            </a:fld>
            <a:endParaRPr spc="-25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39" y="486155"/>
            <a:ext cx="8313420" cy="1231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6978" y="635253"/>
            <a:ext cx="76123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Treatment/Transport </a:t>
            </a:r>
            <a:r>
              <a:rPr sz="4400" spc="-10" dirty="0"/>
              <a:t>Protocols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9915" y="1234439"/>
            <a:ext cx="1370076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1313129"/>
            <a:ext cx="7527290" cy="40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2)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253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address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required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equipment,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supplies,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drugs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carried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each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endParaRPr sz="3000">
              <a:latin typeface="Times New Roman"/>
              <a:cs typeface="Times New Roman"/>
            </a:endParaRPr>
          </a:p>
          <a:p>
            <a:pPr marL="355600" marR="439420" indent="-343535">
              <a:lnSpc>
                <a:spcPct val="100000"/>
              </a:lnSpc>
              <a:spcBef>
                <a:spcPts val="72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identify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delegated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procedures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each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utilized</a:t>
            </a:r>
            <a:endParaRPr sz="3000">
              <a:latin typeface="Times New Roman"/>
              <a:cs typeface="Times New Roman"/>
            </a:endParaRPr>
          </a:p>
          <a:p>
            <a:pPr marL="355600" marR="89535" indent="-34353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indicate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specific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applications,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including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geographical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area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duty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status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57</a:t>
            </a:fld>
            <a:endParaRPr spc="-25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3624" y="114299"/>
              <a:ext cx="4770120" cy="12313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5311" y="435864"/>
              <a:ext cx="1388364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8109" rIns="0" bIns="0" rtlCol="0">
            <a:spAutoFit/>
          </a:bodyPr>
          <a:lstStyle/>
          <a:p>
            <a:pPr marL="116776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EMS</a:t>
            </a:r>
            <a:r>
              <a:rPr sz="4400" spc="-15" dirty="0"/>
              <a:t> </a:t>
            </a:r>
            <a:r>
              <a:rPr sz="4400" dirty="0"/>
              <a:t>Equipment</a:t>
            </a:r>
            <a:r>
              <a:rPr sz="4400" spc="80" dirty="0"/>
              <a:t> </a:t>
            </a:r>
            <a:r>
              <a:rPr sz="2400" dirty="0"/>
              <a:t>(1</a:t>
            </a:r>
            <a:r>
              <a:rPr sz="2400" spc="-10" dirty="0"/>
              <a:t> </a:t>
            </a:r>
            <a:r>
              <a:rPr sz="2400" dirty="0"/>
              <a:t>of</a:t>
            </a:r>
            <a:r>
              <a:rPr sz="2400" spc="-5" dirty="0"/>
              <a:t> </a:t>
            </a:r>
            <a:r>
              <a:rPr sz="2400" spc="-25" dirty="0"/>
              <a:t>2)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58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087881"/>
            <a:ext cx="8126730" cy="489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3208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submit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list,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signed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fully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supportive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consistent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protocols,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equipment,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supplies,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devices,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parenteral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solutions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pharmaceuticals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carried</a:t>
            </a:r>
            <a:endParaRPr sz="2800">
              <a:latin typeface="Times New Roman"/>
              <a:cs typeface="Times New Roman"/>
            </a:endParaRPr>
          </a:p>
          <a:p>
            <a:pPr marL="355600" marR="1955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list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specify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quantities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item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carried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specify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sizes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types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each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item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necessary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age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ranges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list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treatment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adult,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pediatric,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neonatal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3624" y="243839"/>
              <a:ext cx="4770120" cy="12313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5311" y="565404"/>
              <a:ext cx="1388364" cy="697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919" rIns="0" bIns="0" rtlCol="0">
            <a:spAutoFit/>
          </a:bodyPr>
          <a:lstStyle/>
          <a:p>
            <a:pPr marL="1167765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EMS</a:t>
            </a:r>
            <a:r>
              <a:rPr sz="4400" spc="-15" dirty="0"/>
              <a:t> </a:t>
            </a:r>
            <a:r>
              <a:rPr sz="4400" dirty="0"/>
              <a:t>Equipment</a:t>
            </a:r>
            <a:r>
              <a:rPr sz="4400" spc="80" dirty="0"/>
              <a:t> </a:t>
            </a:r>
            <a:r>
              <a:rPr sz="2400" dirty="0"/>
              <a:t>(2</a:t>
            </a:r>
            <a:r>
              <a:rPr sz="2400" spc="-10" dirty="0"/>
              <a:t> </a:t>
            </a:r>
            <a:r>
              <a:rPr sz="2400" dirty="0"/>
              <a:t>of</a:t>
            </a:r>
            <a:r>
              <a:rPr sz="2400" spc="-5" dirty="0"/>
              <a:t> </a:t>
            </a:r>
            <a:r>
              <a:rPr sz="2400" spc="-25" dirty="0"/>
              <a:t>2)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59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307340" y="1239977"/>
            <a:ext cx="8103870" cy="4891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0965" indent="-342900" algn="just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equipment,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devices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must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operational,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appropriately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secured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ready,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supplies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clean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fully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operational.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powered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manual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mechanical,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spare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batteries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alternative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power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source,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applicable</a:t>
            </a:r>
            <a:endParaRPr sz="2800">
              <a:latin typeface="Times New Roman"/>
              <a:cs typeface="Times New Roman"/>
            </a:endParaRPr>
          </a:p>
          <a:p>
            <a:pPr marL="355600" marR="5397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solutions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pharmaceuticals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date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stored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accordance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manufacturer's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U.S.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Federal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Drug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Administration</a:t>
            </a:r>
            <a:r>
              <a:rPr sz="28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(FDA)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recommendations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887" y="409955"/>
              <a:ext cx="8065008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3351" y="1019555"/>
              <a:ext cx="5830824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0046" y="545337"/>
            <a:ext cx="72821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7910" marR="5080" indent="-1045844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Documentation</a:t>
            </a:r>
            <a:r>
              <a:rPr spc="-135" dirty="0"/>
              <a:t> </a:t>
            </a:r>
            <a:r>
              <a:rPr dirty="0"/>
              <a:t>of</a:t>
            </a:r>
            <a:r>
              <a:rPr spc="-155" dirty="0"/>
              <a:t> </a:t>
            </a:r>
            <a:r>
              <a:rPr dirty="0"/>
              <a:t>Completion</a:t>
            </a:r>
            <a:r>
              <a:rPr spc="-130" dirty="0"/>
              <a:t> </a:t>
            </a:r>
            <a:r>
              <a:rPr spc="-25" dirty="0"/>
              <a:t>of </a:t>
            </a:r>
            <a:r>
              <a:rPr spc="-10" dirty="0"/>
              <a:t>Jurisprudence</a:t>
            </a:r>
            <a:r>
              <a:rPr spc="-155" dirty="0"/>
              <a:t> </a:t>
            </a:r>
            <a:r>
              <a:rPr spc="-10" dirty="0"/>
              <a:t>Training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64540" y="2001138"/>
            <a:ext cx="7139305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97485" indent="-343535">
              <a:lnSpc>
                <a:spcPct val="100000"/>
              </a:lnSpc>
              <a:spcBef>
                <a:spcPts val="10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certificate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suffice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proof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Proof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completion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submitted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DSHS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audited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Documentation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 kept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" y="227075"/>
              <a:ext cx="8737092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5559" y="836675"/>
              <a:ext cx="3063240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6255" y="1094231"/>
              <a:ext cx="1385315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833" y="362838"/>
            <a:ext cx="81057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7915" marR="5080" indent="-2355850">
              <a:lnSpc>
                <a:spcPct val="100000"/>
              </a:lnSpc>
              <a:spcBef>
                <a:spcPts val="95"/>
              </a:spcBef>
            </a:pPr>
            <a:r>
              <a:rPr dirty="0"/>
              <a:t>Minimum</a:t>
            </a:r>
            <a:r>
              <a:rPr spc="-135" dirty="0"/>
              <a:t> </a:t>
            </a:r>
            <a:r>
              <a:rPr dirty="0"/>
              <a:t>Equipment</a:t>
            </a:r>
            <a:r>
              <a:rPr spc="-140" dirty="0"/>
              <a:t> </a:t>
            </a:r>
            <a:r>
              <a:rPr spc="-10" dirty="0"/>
              <a:t>Requirements: </a:t>
            </a:r>
            <a:r>
              <a:rPr dirty="0"/>
              <a:t>BLS</a:t>
            </a:r>
            <a:r>
              <a:rPr spc="-55" dirty="0"/>
              <a:t> </a:t>
            </a:r>
            <a:r>
              <a:rPr dirty="0"/>
              <a:t>Units</a:t>
            </a:r>
            <a:r>
              <a:rPr spc="-35" dirty="0"/>
              <a:t> </a:t>
            </a:r>
            <a:r>
              <a:rPr sz="2400" dirty="0"/>
              <a:t>(1</a:t>
            </a:r>
            <a:r>
              <a:rPr sz="2400" spc="-30" dirty="0"/>
              <a:t> </a:t>
            </a:r>
            <a:r>
              <a:rPr sz="2400" dirty="0"/>
              <a:t>of</a:t>
            </a:r>
            <a:r>
              <a:rPr sz="2400" spc="-30" dirty="0"/>
              <a:t> </a:t>
            </a:r>
            <a:r>
              <a:rPr sz="2400" spc="-25" dirty="0"/>
              <a:t>6)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60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2001138"/>
            <a:ext cx="6994525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equipment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 administer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BLS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scope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incorporate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knowledge,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competencies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basic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skills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EMT/ECA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additional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skills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authorized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director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" y="74675"/>
              <a:ext cx="8737092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7940" y="733044"/>
              <a:ext cx="2924556" cy="1124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2351" y="990600"/>
              <a:ext cx="1389888" cy="6979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833" y="159491"/>
            <a:ext cx="8105775" cy="1344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0295" marR="5080" indent="-2348230">
              <a:lnSpc>
                <a:spcPct val="108200"/>
              </a:lnSpc>
              <a:spcBef>
                <a:spcPts val="100"/>
              </a:spcBef>
            </a:pPr>
            <a:r>
              <a:rPr dirty="0"/>
              <a:t>Minimum</a:t>
            </a:r>
            <a:r>
              <a:rPr spc="-135" dirty="0"/>
              <a:t> </a:t>
            </a:r>
            <a:r>
              <a:rPr dirty="0"/>
              <a:t>Equipment</a:t>
            </a:r>
            <a:r>
              <a:rPr spc="-140" dirty="0"/>
              <a:t> </a:t>
            </a:r>
            <a:r>
              <a:rPr spc="-10" dirty="0"/>
              <a:t>Requirements: </a:t>
            </a:r>
            <a:r>
              <a:rPr dirty="0"/>
              <a:t>BLS</a:t>
            </a:r>
            <a:r>
              <a:rPr spc="-45" dirty="0"/>
              <a:t> </a:t>
            </a:r>
            <a:r>
              <a:rPr dirty="0"/>
              <a:t>Units</a:t>
            </a:r>
            <a:r>
              <a:rPr spc="80" dirty="0"/>
              <a:t> </a:t>
            </a:r>
            <a:r>
              <a:rPr sz="2400" dirty="0"/>
              <a:t>(2</a:t>
            </a:r>
            <a:r>
              <a:rPr sz="2400" spc="-25" dirty="0"/>
              <a:t> </a:t>
            </a:r>
            <a:r>
              <a:rPr sz="2400" dirty="0"/>
              <a:t>of</a:t>
            </a:r>
            <a:r>
              <a:rPr sz="2400" spc="-20" dirty="0"/>
              <a:t> </a:t>
            </a:r>
            <a:r>
              <a:rPr sz="2400" spc="-25" dirty="0"/>
              <a:t>6)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61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1467738"/>
            <a:ext cx="7372984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able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perform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transport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receiving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skills: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Airway/ventilation/oxygenation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Cardiovascular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circulation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Immobilization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Medication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administration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routes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Single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multi-system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trauma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" y="105156"/>
              <a:ext cx="8737092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5559" y="714755"/>
              <a:ext cx="3063240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6255" y="972311"/>
              <a:ext cx="1385315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833" y="240537"/>
            <a:ext cx="81057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7915" marR="5080" indent="-2355850">
              <a:lnSpc>
                <a:spcPct val="100000"/>
              </a:lnSpc>
              <a:spcBef>
                <a:spcPts val="95"/>
              </a:spcBef>
            </a:pPr>
            <a:r>
              <a:rPr dirty="0"/>
              <a:t>Minimum</a:t>
            </a:r>
            <a:r>
              <a:rPr spc="-135" dirty="0"/>
              <a:t> </a:t>
            </a:r>
            <a:r>
              <a:rPr dirty="0"/>
              <a:t>Equipment</a:t>
            </a:r>
            <a:r>
              <a:rPr spc="-140" dirty="0"/>
              <a:t> </a:t>
            </a:r>
            <a:r>
              <a:rPr spc="-10" dirty="0"/>
              <a:t>Requirements: </a:t>
            </a:r>
            <a:r>
              <a:rPr dirty="0"/>
              <a:t>BLS</a:t>
            </a:r>
            <a:r>
              <a:rPr spc="-55" dirty="0"/>
              <a:t> </a:t>
            </a:r>
            <a:r>
              <a:rPr dirty="0"/>
              <a:t>Units</a:t>
            </a:r>
            <a:r>
              <a:rPr spc="-35" dirty="0"/>
              <a:t> </a:t>
            </a:r>
            <a:r>
              <a:rPr sz="2400" dirty="0"/>
              <a:t>(3</a:t>
            </a:r>
            <a:r>
              <a:rPr sz="2400" spc="-30" dirty="0"/>
              <a:t> </a:t>
            </a:r>
            <a:r>
              <a:rPr sz="2400" dirty="0"/>
              <a:t>of</a:t>
            </a:r>
            <a:r>
              <a:rPr sz="2400" spc="-30" dirty="0"/>
              <a:t> </a:t>
            </a:r>
            <a:r>
              <a:rPr sz="2400" spc="-25" dirty="0"/>
              <a:t>6)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62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1447012"/>
            <a:ext cx="6682740" cy="470852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BLS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have: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Oropharyngeal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airways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Portable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mounted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suction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Bag-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valve-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mask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units;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oxygen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capable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Portable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mounted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oxygen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Oxygen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delivery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devices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Dressing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bandaging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materials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Commercial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tourniquet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" y="379475"/>
              <a:ext cx="8737092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7940" y="1037844"/>
              <a:ext cx="2924556" cy="1124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2351" y="1295400"/>
              <a:ext cx="1389888" cy="6979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833" y="464291"/>
            <a:ext cx="8105775" cy="1344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0295" marR="5080" indent="-2348230">
              <a:lnSpc>
                <a:spcPct val="108200"/>
              </a:lnSpc>
              <a:spcBef>
                <a:spcPts val="100"/>
              </a:spcBef>
            </a:pPr>
            <a:r>
              <a:rPr dirty="0"/>
              <a:t>Minimum</a:t>
            </a:r>
            <a:r>
              <a:rPr spc="-135" dirty="0"/>
              <a:t> </a:t>
            </a:r>
            <a:r>
              <a:rPr dirty="0"/>
              <a:t>Equipment</a:t>
            </a:r>
            <a:r>
              <a:rPr spc="-140" dirty="0"/>
              <a:t> </a:t>
            </a:r>
            <a:r>
              <a:rPr spc="-10" dirty="0"/>
              <a:t>Requirements: </a:t>
            </a:r>
            <a:r>
              <a:rPr dirty="0"/>
              <a:t>BLS</a:t>
            </a:r>
            <a:r>
              <a:rPr spc="-45" dirty="0"/>
              <a:t> </a:t>
            </a:r>
            <a:r>
              <a:rPr dirty="0"/>
              <a:t>Units</a:t>
            </a:r>
            <a:r>
              <a:rPr spc="80" dirty="0"/>
              <a:t> </a:t>
            </a:r>
            <a:r>
              <a:rPr sz="2400" dirty="0"/>
              <a:t>(4</a:t>
            </a:r>
            <a:r>
              <a:rPr sz="2400" spc="-25" dirty="0"/>
              <a:t> </a:t>
            </a:r>
            <a:r>
              <a:rPr sz="2400" dirty="0"/>
              <a:t>of</a:t>
            </a:r>
            <a:r>
              <a:rPr sz="2400" spc="-25" dirty="0"/>
              <a:t> 6)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63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1904589"/>
            <a:ext cx="7390130" cy="45129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Rigid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cervical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immobilization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devices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Spinal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immobilization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devices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Extremity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splints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meet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special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endParaRPr sz="3200">
              <a:latin typeface="Times New Roman"/>
              <a:cs typeface="Times New Roman"/>
            </a:endParaRPr>
          </a:p>
          <a:p>
            <a:pPr marL="354330" marR="5080" indent="-342265" algn="just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for determining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monitoring 	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vital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signs,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condition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	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79" y="181356"/>
              <a:ext cx="8737092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359" y="790955"/>
              <a:ext cx="3063240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0055" y="1048511"/>
              <a:ext cx="1385315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6633" y="316737"/>
            <a:ext cx="81057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7915" marR="5080" indent="-2355850">
              <a:lnSpc>
                <a:spcPct val="100000"/>
              </a:lnSpc>
              <a:spcBef>
                <a:spcPts val="95"/>
              </a:spcBef>
            </a:pPr>
            <a:r>
              <a:rPr dirty="0"/>
              <a:t>Minimum</a:t>
            </a:r>
            <a:r>
              <a:rPr spc="-135" dirty="0"/>
              <a:t> </a:t>
            </a:r>
            <a:r>
              <a:rPr dirty="0"/>
              <a:t>Equipment</a:t>
            </a:r>
            <a:r>
              <a:rPr spc="-140" dirty="0"/>
              <a:t> </a:t>
            </a:r>
            <a:r>
              <a:rPr spc="-10" dirty="0"/>
              <a:t>Requirements: </a:t>
            </a:r>
            <a:r>
              <a:rPr dirty="0"/>
              <a:t>BLS</a:t>
            </a:r>
            <a:r>
              <a:rPr spc="-55" dirty="0"/>
              <a:t> </a:t>
            </a:r>
            <a:r>
              <a:rPr dirty="0"/>
              <a:t>Units</a:t>
            </a:r>
            <a:r>
              <a:rPr spc="-35" dirty="0"/>
              <a:t> </a:t>
            </a:r>
            <a:r>
              <a:rPr sz="2400" dirty="0"/>
              <a:t>(5</a:t>
            </a:r>
            <a:r>
              <a:rPr sz="2400" spc="-30" dirty="0"/>
              <a:t> </a:t>
            </a:r>
            <a:r>
              <a:rPr sz="2400" dirty="0"/>
              <a:t>of</a:t>
            </a:r>
            <a:r>
              <a:rPr sz="2400" spc="-30" dirty="0"/>
              <a:t> </a:t>
            </a:r>
            <a:r>
              <a:rPr sz="2400" spc="-25" dirty="0"/>
              <a:t>6)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64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1599789"/>
            <a:ext cx="7548880" cy="32448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3200">
              <a:latin typeface="Times New Roman"/>
              <a:cs typeface="Times New Roman"/>
            </a:endParaRPr>
          </a:p>
          <a:p>
            <a:pPr marL="355600" marR="24765" indent="-343535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Pharmaceuticals,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as required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director’s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external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cardiac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defibrillator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appropriate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staffing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(AED)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adult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pediatric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pads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" y="409955"/>
              <a:ext cx="8737092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3659" y="1019555"/>
              <a:ext cx="3063240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4355" y="1277111"/>
              <a:ext cx="1385316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1238" y="545337"/>
            <a:ext cx="80962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7280" marR="5080" indent="-2355215">
              <a:lnSpc>
                <a:spcPct val="100000"/>
              </a:lnSpc>
              <a:spcBef>
                <a:spcPts val="95"/>
              </a:spcBef>
            </a:pPr>
            <a:r>
              <a:rPr dirty="0"/>
              <a:t>Minimum</a:t>
            </a:r>
            <a:r>
              <a:rPr spc="-170" dirty="0"/>
              <a:t> </a:t>
            </a:r>
            <a:r>
              <a:rPr dirty="0"/>
              <a:t>Equipment</a:t>
            </a:r>
            <a:r>
              <a:rPr spc="-175" dirty="0"/>
              <a:t> </a:t>
            </a:r>
            <a:r>
              <a:rPr spc="-10" dirty="0"/>
              <a:t>Requirements: </a:t>
            </a:r>
            <a:r>
              <a:rPr dirty="0"/>
              <a:t>BLS</a:t>
            </a:r>
            <a:r>
              <a:rPr spc="-45" dirty="0"/>
              <a:t> </a:t>
            </a:r>
            <a:r>
              <a:rPr dirty="0"/>
              <a:t>Units</a:t>
            </a:r>
            <a:r>
              <a:rPr spc="-30" dirty="0"/>
              <a:t> </a:t>
            </a:r>
            <a:r>
              <a:rPr sz="2400" dirty="0"/>
              <a:t>(6</a:t>
            </a:r>
            <a:r>
              <a:rPr sz="2400" spc="-35" dirty="0"/>
              <a:t> </a:t>
            </a:r>
            <a:r>
              <a:rPr sz="2400" dirty="0"/>
              <a:t>of</a:t>
            </a:r>
            <a:r>
              <a:rPr sz="2400" spc="-35" dirty="0"/>
              <a:t> </a:t>
            </a:r>
            <a:r>
              <a:rPr sz="2400" spc="-25" dirty="0"/>
              <a:t>6)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65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1904589"/>
            <a:ext cx="7392670" cy="37325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3200">
              <a:latin typeface="Times New Roman"/>
              <a:cs typeface="Times New Roman"/>
            </a:endParaRPr>
          </a:p>
          <a:p>
            <a:pPr marL="354330" marR="5080" indent="-342265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transport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device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capable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being 	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secured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vehicle,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must 	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fully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restrained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manufacturer 	recommendations</a:t>
            </a:r>
            <a:endParaRPr sz="3200">
              <a:latin typeface="Times New Roman"/>
              <a:cs typeface="Times New Roman"/>
            </a:endParaRPr>
          </a:p>
          <a:p>
            <a:pPr marL="355600" marR="64769" indent="-343535">
              <a:lnSpc>
                <a:spcPct val="100000"/>
              </a:lnSpc>
              <a:spcBef>
                <a:spcPts val="77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Epinephrine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auto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injector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similar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device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capable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treating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anaphylaxis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" y="257555"/>
              <a:ext cx="8737092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3659" y="867155"/>
              <a:ext cx="3063240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4355" y="1124711"/>
              <a:ext cx="1385316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1238" y="392937"/>
            <a:ext cx="80962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7280" marR="5080" indent="-2355215">
              <a:lnSpc>
                <a:spcPct val="100000"/>
              </a:lnSpc>
              <a:spcBef>
                <a:spcPts val="95"/>
              </a:spcBef>
            </a:pPr>
            <a:r>
              <a:rPr dirty="0"/>
              <a:t>Minimum</a:t>
            </a:r>
            <a:r>
              <a:rPr spc="-170" dirty="0"/>
              <a:t> </a:t>
            </a:r>
            <a:r>
              <a:rPr dirty="0"/>
              <a:t>Equipment</a:t>
            </a:r>
            <a:r>
              <a:rPr spc="-175" dirty="0"/>
              <a:t> </a:t>
            </a:r>
            <a:r>
              <a:rPr spc="-10" dirty="0"/>
              <a:t>Requirements: </a:t>
            </a:r>
            <a:r>
              <a:rPr dirty="0"/>
              <a:t>ALS</a:t>
            </a:r>
            <a:r>
              <a:rPr spc="-55" dirty="0"/>
              <a:t> </a:t>
            </a:r>
            <a:r>
              <a:rPr dirty="0"/>
              <a:t>Units</a:t>
            </a:r>
            <a:r>
              <a:rPr spc="-35" dirty="0"/>
              <a:t> </a:t>
            </a:r>
            <a:r>
              <a:rPr sz="2400" dirty="0"/>
              <a:t>(1</a:t>
            </a:r>
            <a:r>
              <a:rPr sz="2400" spc="-30" dirty="0"/>
              <a:t> </a:t>
            </a:r>
            <a:r>
              <a:rPr sz="2400" dirty="0"/>
              <a:t>of</a:t>
            </a:r>
            <a:r>
              <a:rPr sz="2400" spc="-30" dirty="0"/>
              <a:t> </a:t>
            </a:r>
            <a:r>
              <a:rPr sz="2400" spc="-25" dirty="0"/>
              <a:t>4)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66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2001138"/>
            <a:ext cx="740346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administer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scope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incorporate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knowledge,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competencies,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basic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advanced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skills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AEMT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(EMT-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I)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additional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skills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authorized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80" y="0"/>
              <a:ext cx="8737092" cy="11125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9" y="600455"/>
              <a:ext cx="3063240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2455" y="858011"/>
              <a:ext cx="1385316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9338" y="126237"/>
            <a:ext cx="80962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7280" marR="5080" indent="-2355215">
              <a:lnSpc>
                <a:spcPct val="100000"/>
              </a:lnSpc>
              <a:spcBef>
                <a:spcPts val="95"/>
              </a:spcBef>
            </a:pPr>
            <a:r>
              <a:rPr dirty="0"/>
              <a:t>Minimum</a:t>
            </a:r>
            <a:r>
              <a:rPr spc="-170" dirty="0"/>
              <a:t> </a:t>
            </a:r>
            <a:r>
              <a:rPr dirty="0"/>
              <a:t>Equipment</a:t>
            </a:r>
            <a:r>
              <a:rPr spc="-175" dirty="0"/>
              <a:t> </a:t>
            </a:r>
            <a:r>
              <a:rPr spc="-10" dirty="0"/>
              <a:t>Requirements: </a:t>
            </a:r>
            <a:r>
              <a:rPr dirty="0"/>
              <a:t>ALS</a:t>
            </a:r>
            <a:r>
              <a:rPr spc="-50" dirty="0"/>
              <a:t> </a:t>
            </a:r>
            <a:r>
              <a:rPr dirty="0"/>
              <a:t>Units</a:t>
            </a:r>
            <a:r>
              <a:rPr spc="-35" dirty="0"/>
              <a:t> </a:t>
            </a:r>
            <a:r>
              <a:rPr sz="2400" dirty="0"/>
              <a:t>(2</a:t>
            </a:r>
            <a:r>
              <a:rPr sz="2400" spc="-25" dirty="0"/>
              <a:t> </a:t>
            </a:r>
            <a:r>
              <a:rPr sz="2400" dirty="0"/>
              <a:t>of</a:t>
            </a:r>
            <a:r>
              <a:rPr sz="2400" spc="-25" dirty="0"/>
              <a:t> 4)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67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231140" y="1467738"/>
            <a:ext cx="8590915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able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perform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transport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receiving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skills,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including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skills: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4965" algn="l"/>
              </a:tabLst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Airway/ventilation/oxygenation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Cardiovascular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circulation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4965" algn="l"/>
              </a:tabLst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Immobilization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Medication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administration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routes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Intravenous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(IV)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initiation/maintenance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fluids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" y="409955"/>
              <a:ext cx="8737092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5559" y="1019555"/>
              <a:ext cx="3063240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6255" y="1277111"/>
              <a:ext cx="1385315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833" y="545337"/>
            <a:ext cx="81057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7915" marR="5080" indent="-2355850">
              <a:lnSpc>
                <a:spcPct val="100000"/>
              </a:lnSpc>
              <a:spcBef>
                <a:spcPts val="95"/>
              </a:spcBef>
            </a:pPr>
            <a:r>
              <a:rPr dirty="0"/>
              <a:t>Minimum</a:t>
            </a:r>
            <a:r>
              <a:rPr spc="-135" dirty="0"/>
              <a:t> </a:t>
            </a:r>
            <a:r>
              <a:rPr dirty="0"/>
              <a:t>Equipment</a:t>
            </a:r>
            <a:r>
              <a:rPr spc="-140" dirty="0"/>
              <a:t> </a:t>
            </a:r>
            <a:r>
              <a:rPr spc="-10" dirty="0"/>
              <a:t>Requirements: </a:t>
            </a:r>
            <a:r>
              <a:rPr dirty="0"/>
              <a:t>ALS</a:t>
            </a:r>
            <a:r>
              <a:rPr spc="-45" dirty="0"/>
              <a:t> </a:t>
            </a:r>
            <a:r>
              <a:rPr dirty="0"/>
              <a:t>Units</a:t>
            </a:r>
            <a:r>
              <a:rPr spc="-30" dirty="0"/>
              <a:t> </a:t>
            </a:r>
            <a:r>
              <a:rPr sz="2400" dirty="0"/>
              <a:t>(3</a:t>
            </a:r>
            <a:r>
              <a:rPr sz="2400" spc="-35" dirty="0"/>
              <a:t> </a:t>
            </a:r>
            <a:r>
              <a:rPr sz="2400" dirty="0"/>
              <a:t>of</a:t>
            </a:r>
            <a:r>
              <a:rPr sz="2400" spc="-35" dirty="0"/>
              <a:t> </a:t>
            </a:r>
            <a:r>
              <a:rPr sz="2400" spc="-25" dirty="0"/>
              <a:t>4)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68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1904589"/>
            <a:ext cx="7424420" cy="34397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have: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equipment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Advanced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airway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IV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supplies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Pharmaceuticals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" y="409955"/>
              <a:ext cx="8737092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5559" y="1019555"/>
              <a:ext cx="3063240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6255" y="1277111"/>
              <a:ext cx="1385315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833" y="545337"/>
            <a:ext cx="81057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7915" marR="5080" indent="-2355850">
              <a:lnSpc>
                <a:spcPct val="100000"/>
              </a:lnSpc>
              <a:spcBef>
                <a:spcPts val="95"/>
              </a:spcBef>
            </a:pPr>
            <a:r>
              <a:rPr dirty="0"/>
              <a:t>Minimum</a:t>
            </a:r>
            <a:r>
              <a:rPr spc="-135" dirty="0"/>
              <a:t> </a:t>
            </a:r>
            <a:r>
              <a:rPr dirty="0"/>
              <a:t>Equipment</a:t>
            </a:r>
            <a:r>
              <a:rPr spc="-140" dirty="0"/>
              <a:t> </a:t>
            </a:r>
            <a:r>
              <a:rPr spc="-10" dirty="0"/>
              <a:t>Requirements: </a:t>
            </a:r>
            <a:r>
              <a:rPr dirty="0"/>
              <a:t>ALS</a:t>
            </a:r>
            <a:r>
              <a:rPr spc="-45" dirty="0"/>
              <a:t> </a:t>
            </a:r>
            <a:r>
              <a:rPr dirty="0"/>
              <a:t>Units</a:t>
            </a:r>
            <a:r>
              <a:rPr spc="-30" dirty="0"/>
              <a:t> </a:t>
            </a:r>
            <a:r>
              <a:rPr sz="2400" dirty="0"/>
              <a:t>(4</a:t>
            </a:r>
            <a:r>
              <a:rPr sz="2400" spc="-35" dirty="0"/>
              <a:t> </a:t>
            </a:r>
            <a:r>
              <a:rPr sz="2400" dirty="0"/>
              <a:t>of</a:t>
            </a:r>
            <a:r>
              <a:rPr sz="2400" spc="-35" dirty="0"/>
              <a:t> </a:t>
            </a:r>
            <a:r>
              <a:rPr sz="2400" spc="-25" dirty="0"/>
              <a:t>4)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69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1904589"/>
            <a:ext cx="7579995" cy="31470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ALS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(Continued):</a:t>
            </a:r>
            <a:endParaRPr sz="3200">
              <a:latin typeface="Times New Roman"/>
              <a:cs typeface="Times New Roman"/>
            </a:endParaRPr>
          </a:p>
          <a:p>
            <a:pPr marL="354330" marR="5080" indent="-342265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Wave-form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capnography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approved 	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carbon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dioxide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detection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be 	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January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1,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2018,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when 	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performing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monitoring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endotracheal 	intubation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472" y="669036"/>
            <a:ext cx="7723632" cy="1231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1110" y="817829"/>
            <a:ext cx="70211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Two</a:t>
            </a:r>
            <a:r>
              <a:rPr sz="4400" spc="-10" dirty="0"/>
              <a:t> </a:t>
            </a:r>
            <a:r>
              <a:rPr sz="4400" dirty="0"/>
              <a:t>Sources</a:t>
            </a:r>
            <a:r>
              <a:rPr sz="4400" spc="-10" dirty="0"/>
              <a:t> </a:t>
            </a:r>
            <a:r>
              <a:rPr sz="4400" dirty="0"/>
              <a:t>of</a:t>
            </a:r>
            <a:r>
              <a:rPr sz="4400" spc="-5" dirty="0"/>
              <a:t> </a:t>
            </a:r>
            <a:r>
              <a:rPr sz="4400" spc="-10" dirty="0"/>
              <a:t>Regulations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64540" y="1910077"/>
            <a:ext cx="6557009" cy="267779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Health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Code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(HSC)</a:t>
            </a:r>
            <a:endParaRPr sz="30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720"/>
              </a:spcBef>
              <a:buSzPct val="90000"/>
              <a:buChar char="–"/>
              <a:tabLst>
                <a:tab pos="75565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Consists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statutes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laws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(overall)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Texas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Administrative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Code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(TAC)</a:t>
            </a:r>
            <a:endParaRPr sz="3000">
              <a:latin typeface="Times New Roman"/>
              <a:cs typeface="Times New Roman"/>
            </a:endParaRPr>
          </a:p>
          <a:p>
            <a:pPr marL="755015" marR="259715" lvl="1" indent="-285750">
              <a:lnSpc>
                <a:spcPct val="100000"/>
              </a:lnSpc>
              <a:spcBef>
                <a:spcPts val="720"/>
              </a:spcBef>
              <a:buSzPct val="90000"/>
              <a:buChar char="–"/>
              <a:tabLst>
                <a:tab pos="75628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Consists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rules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regulations 	(specifics)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79" y="409955"/>
              <a:ext cx="8737092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6772" y="1019555"/>
              <a:ext cx="3403091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7319" y="1277111"/>
              <a:ext cx="1385316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4733" y="545337"/>
            <a:ext cx="81057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7100" marR="5080" indent="-2185035">
              <a:lnSpc>
                <a:spcPct val="100000"/>
              </a:lnSpc>
              <a:spcBef>
                <a:spcPts val="95"/>
              </a:spcBef>
            </a:pPr>
            <a:r>
              <a:rPr dirty="0"/>
              <a:t>Minimum</a:t>
            </a:r>
            <a:r>
              <a:rPr spc="-135" dirty="0"/>
              <a:t> </a:t>
            </a:r>
            <a:r>
              <a:rPr dirty="0"/>
              <a:t>Equipment</a:t>
            </a:r>
            <a:r>
              <a:rPr spc="-140" dirty="0"/>
              <a:t> </a:t>
            </a:r>
            <a:r>
              <a:rPr spc="-10" dirty="0"/>
              <a:t>Requirements: </a:t>
            </a:r>
            <a:r>
              <a:rPr dirty="0"/>
              <a:t>MICU</a:t>
            </a:r>
            <a:r>
              <a:rPr spc="-65" dirty="0"/>
              <a:t> </a:t>
            </a:r>
            <a:r>
              <a:rPr dirty="0"/>
              <a:t>Units</a:t>
            </a:r>
            <a:r>
              <a:rPr spc="-60" dirty="0"/>
              <a:t> </a:t>
            </a:r>
            <a:r>
              <a:rPr sz="2400" dirty="0"/>
              <a:t>(1</a:t>
            </a:r>
            <a:r>
              <a:rPr sz="2400" spc="-50" dirty="0"/>
              <a:t> </a:t>
            </a:r>
            <a:r>
              <a:rPr sz="2400" dirty="0"/>
              <a:t>of</a:t>
            </a:r>
            <a:r>
              <a:rPr sz="2400" spc="-45" dirty="0"/>
              <a:t> </a:t>
            </a:r>
            <a:r>
              <a:rPr sz="2400" spc="-25" dirty="0"/>
              <a:t>3)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70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2001138"/>
            <a:ext cx="725678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MICU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administer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scope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practice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incorporate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knowledge,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competencies,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advanced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skills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Paramedic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additional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skills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as authorized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EMS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" y="409955"/>
              <a:ext cx="8737092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2972" y="1019555"/>
              <a:ext cx="3403091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3519" y="1277111"/>
              <a:ext cx="1385316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1238" y="545337"/>
            <a:ext cx="80962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6465" marR="5080" indent="-2184400">
              <a:lnSpc>
                <a:spcPct val="100000"/>
              </a:lnSpc>
              <a:spcBef>
                <a:spcPts val="95"/>
              </a:spcBef>
            </a:pPr>
            <a:r>
              <a:rPr dirty="0"/>
              <a:t>Minimum</a:t>
            </a:r>
            <a:r>
              <a:rPr spc="-170" dirty="0"/>
              <a:t> </a:t>
            </a:r>
            <a:r>
              <a:rPr dirty="0"/>
              <a:t>Equipment</a:t>
            </a:r>
            <a:r>
              <a:rPr spc="-175" dirty="0"/>
              <a:t> </a:t>
            </a:r>
            <a:r>
              <a:rPr spc="-10" dirty="0"/>
              <a:t>Requirements: </a:t>
            </a:r>
            <a:r>
              <a:rPr dirty="0"/>
              <a:t>MICU</a:t>
            </a:r>
            <a:r>
              <a:rPr spc="-65" dirty="0"/>
              <a:t> </a:t>
            </a:r>
            <a:r>
              <a:rPr dirty="0"/>
              <a:t>Units</a:t>
            </a:r>
            <a:r>
              <a:rPr spc="-60" dirty="0"/>
              <a:t> </a:t>
            </a:r>
            <a:r>
              <a:rPr sz="2400" dirty="0"/>
              <a:t>(2</a:t>
            </a:r>
            <a:r>
              <a:rPr sz="2400" spc="-50" dirty="0"/>
              <a:t> </a:t>
            </a:r>
            <a:r>
              <a:rPr sz="2400" dirty="0"/>
              <a:t>of</a:t>
            </a:r>
            <a:r>
              <a:rPr sz="2400" spc="-45" dirty="0"/>
              <a:t> </a:t>
            </a:r>
            <a:r>
              <a:rPr sz="2400" spc="-25" dirty="0"/>
              <a:t>3)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71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231140" y="2001138"/>
            <a:ext cx="849249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MICU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 able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perform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treatment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transport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receiving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 following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skills: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4965" algn="l"/>
              </a:tabLst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Airway/ventilation/oxygenation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Cardiovascular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circulation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4965" algn="l"/>
              </a:tabLst>
            </a:pP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Immobilization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Medication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administration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routes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Intravenous</a:t>
            </a:r>
            <a:r>
              <a:rPr sz="32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(IV)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initiation/maintenance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fluids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" y="0"/>
              <a:ext cx="8737092" cy="11125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4872" y="600455"/>
              <a:ext cx="3403091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5419" y="858011"/>
              <a:ext cx="1385316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833" y="126237"/>
            <a:ext cx="81057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7100" marR="5080" indent="-2185035">
              <a:lnSpc>
                <a:spcPct val="100000"/>
              </a:lnSpc>
              <a:spcBef>
                <a:spcPts val="95"/>
              </a:spcBef>
            </a:pPr>
            <a:r>
              <a:rPr dirty="0"/>
              <a:t>Minimum</a:t>
            </a:r>
            <a:r>
              <a:rPr spc="-135" dirty="0"/>
              <a:t> </a:t>
            </a:r>
            <a:r>
              <a:rPr dirty="0"/>
              <a:t>Equipment</a:t>
            </a:r>
            <a:r>
              <a:rPr spc="-140" dirty="0"/>
              <a:t> </a:t>
            </a:r>
            <a:r>
              <a:rPr spc="-10" dirty="0"/>
              <a:t>Requirements: </a:t>
            </a:r>
            <a:r>
              <a:rPr dirty="0"/>
              <a:t>MICU</a:t>
            </a:r>
            <a:r>
              <a:rPr spc="-65" dirty="0"/>
              <a:t> </a:t>
            </a:r>
            <a:r>
              <a:rPr dirty="0"/>
              <a:t>Units</a:t>
            </a:r>
            <a:r>
              <a:rPr spc="-60" dirty="0"/>
              <a:t> </a:t>
            </a:r>
            <a:r>
              <a:rPr sz="2400" dirty="0"/>
              <a:t>(3</a:t>
            </a:r>
            <a:r>
              <a:rPr sz="2400" spc="-45" dirty="0"/>
              <a:t> </a:t>
            </a:r>
            <a:r>
              <a:rPr sz="2400" dirty="0"/>
              <a:t>of</a:t>
            </a:r>
            <a:r>
              <a:rPr sz="2400" spc="-45" dirty="0"/>
              <a:t> </a:t>
            </a:r>
            <a:r>
              <a:rPr sz="2400" spc="-25" dirty="0"/>
              <a:t>3)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72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688340" y="1447012"/>
            <a:ext cx="7426959" cy="33426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MICU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have: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BLS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ALS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endParaRPr sz="3200">
              <a:latin typeface="Times New Roman"/>
              <a:cs typeface="Times New Roman"/>
            </a:endParaRPr>
          </a:p>
          <a:p>
            <a:pPr marL="355600" marR="526415" indent="-34353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Transmitting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12-Lead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capability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cardiac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monitor/defibrillator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January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1,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2020</a:t>
            </a:r>
            <a:endParaRPr sz="3200">
              <a:latin typeface="Times New Roman"/>
              <a:cs typeface="Times New Roman"/>
            </a:endParaRPr>
          </a:p>
          <a:p>
            <a:pPr marL="354330" marR="5080" indent="-342265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Pharmaceuticals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	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" y="409955"/>
              <a:ext cx="8737092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304" y="1019555"/>
              <a:ext cx="7437120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1238" y="545337"/>
            <a:ext cx="80962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1670" marR="5080" indent="-649605">
              <a:lnSpc>
                <a:spcPct val="100000"/>
              </a:lnSpc>
              <a:spcBef>
                <a:spcPts val="95"/>
              </a:spcBef>
            </a:pPr>
            <a:r>
              <a:rPr dirty="0"/>
              <a:t>Minimum</a:t>
            </a:r>
            <a:r>
              <a:rPr spc="-170" dirty="0"/>
              <a:t> </a:t>
            </a:r>
            <a:r>
              <a:rPr dirty="0"/>
              <a:t>Equipment</a:t>
            </a:r>
            <a:r>
              <a:rPr spc="-175" dirty="0"/>
              <a:t> </a:t>
            </a:r>
            <a:r>
              <a:rPr spc="-10" dirty="0"/>
              <a:t>Requirements: </a:t>
            </a:r>
            <a:r>
              <a:rPr dirty="0"/>
              <a:t>BLS</a:t>
            </a:r>
            <a:r>
              <a:rPr spc="-65" dirty="0"/>
              <a:t> </a:t>
            </a:r>
            <a:r>
              <a:rPr dirty="0"/>
              <a:t>with</a:t>
            </a:r>
            <a:r>
              <a:rPr spc="-65" dirty="0"/>
              <a:t> </a:t>
            </a:r>
            <a:r>
              <a:rPr dirty="0"/>
              <a:t>ALS</a:t>
            </a:r>
            <a:r>
              <a:rPr spc="-80" dirty="0"/>
              <a:t> </a:t>
            </a:r>
            <a:r>
              <a:rPr dirty="0"/>
              <a:t>Capability</a:t>
            </a:r>
            <a:r>
              <a:rPr spc="-40" dirty="0"/>
              <a:t> </a:t>
            </a:r>
            <a:r>
              <a:rPr spc="-10" dirty="0"/>
              <a:t>Units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73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459740" y="1904589"/>
            <a:ext cx="7790815" cy="27571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ALS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Capability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have:</a:t>
            </a:r>
            <a:endParaRPr sz="3200">
              <a:latin typeface="Times New Roman"/>
              <a:cs typeface="Times New Roman"/>
            </a:endParaRPr>
          </a:p>
          <a:p>
            <a:pPr marL="355600" marR="514350" indent="-342900">
              <a:lnSpc>
                <a:spcPct val="100000"/>
              </a:lnSpc>
              <a:spcBef>
                <a:spcPts val="76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ready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ALS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ALS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equipment,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 response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ready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" y="409955"/>
              <a:ext cx="8737092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" y="1019555"/>
              <a:ext cx="7776972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2833" y="545337"/>
            <a:ext cx="81057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759" marR="5080" indent="-480695">
              <a:lnSpc>
                <a:spcPct val="100000"/>
              </a:lnSpc>
              <a:spcBef>
                <a:spcPts val="95"/>
              </a:spcBef>
            </a:pPr>
            <a:r>
              <a:rPr dirty="0"/>
              <a:t>Minimum</a:t>
            </a:r>
            <a:r>
              <a:rPr spc="-135" dirty="0"/>
              <a:t> </a:t>
            </a:r>
            <a:r>
              <a:rPr dirty="0"/>
              <a:t>Equipment</a:t>
            </a:r>
            <a:r>
              <a:rPr spc="-140" dirty="0"/>
              <a:t> </a:t>
            </a:r>
            <a:r>
              <a:rPr spc="-10" dirty="0"/>
              <a:t>Requirements: </a:t>
            </a:r>
            <a:r>
              <a:rPr dirty="0"/>
              <a:t>BLS</a:t>
            </a:r>
            <a:r>
              <a:rPr spc="-105" dirty="0"/>
              <a:t> </a:t>
            </a:r>
            <a:r>
              <a:rPr dirty="0"/>
              <a:t>with</a:t>
            </a:r>
            <a:r>
              <a:rPr spc="-105" dirty="0"/>
              <a:t> </a:t>
            </a:r>
            <a:r>
              <a:rPr dirty="0"/>
              <a:t>MICU</a:t>
            </a:r>
            <a:r>
              <a:rPr spc="-90" dirty="0"/>
              <a:t> </a:t>
            </a:r>
            <a:r>
              <a:rPr dirty="0"/>
              <a:t>Capability</a:t>
            </a:r>
            <a:r>
              <a:rPr spc="-85" dirty="0"/>
              <a:t> </a:t>
            </a:r>
            <a:r>
              <a:rPr spc="-10" dirty="0"/>
              <a:t>Units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74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64540" y="2001138"/>
            <a:ext cx="7541259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8483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MICU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Capability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have: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BLS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in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ready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MICU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endParaRPr sz="3200">
              <a:latin typeface="Times New Roman"/>
              <a:cs typeface="Times New Roman"/>
            </a:endParaRPr>
          </a:p>
          <a:p>
            <a:pPr marL="355600" marR="300990" indent="-34353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MICU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equipment,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ready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" y="409955"/>
              <a:ext cx="8737092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" y="1019555"/>
              <a:ext cx="7776972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2833" y="545337"/>
            <a:ext cx="81057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759" marR="5080" indent="-480695">
              <a:lnSpc>
                <a:spcPct val="100000"/>
              </a:lnSpc>
              <a:spcBef>
                <a:spcPts val="95"/>
              </a:spcBef>
            </a:pPr>
            <a:r>
              <a:rPr dirty="0"/>
              <a:t>Minimum</a:t>
            </a:r>
            <a:r>
              <a:rPr spc="-135" dirty="0"/>
              <a:t> </a:t>
            </a:r>
            <a:r>
              <a:rPr dirty="0"/>
              <a:t>Equipment</a:t>
            </a:r>
            <a:r>
              <a:rPr spc="-140" dirty="0"/>
              <a:t> </a:t>
            </a:r>
            <a:r>
              <a:rPr spc="-10" dirty="0"/>
              <a:t>Requirements: </a:t>
            </a:r>
            <a:r>
              <a:rPr dirty="0"/>
              <a:t>ALS</a:t>
            </a:r>
            <a:r>
              <a:rPr spc="-105" dirty="0"/>
              <a:t> </a:t>
            </a:r>
            <a:r>
              <a:rPr dirty="0"/>
              <a:t>with</a:t>
            </a:r>
            <a:r>
              <a:rPr spc="-105" dirty="0"/>
              <a:t> </a:t>
            </a:r>
            <a:r>
              <a:rPr dirty="0"/>
              <a:t>MICU</a:t>
            </a:r>
            <a:r>
              <a:rPr spc="-90" dirty="0"/>
              <a:t> </a:t>
            </a:r>
            <a:r>
              <a:rPr dirty="0"/>
              <a:t>Capability</a:t>
            </a:r>
            <a:r>
              <a:rPr spc="-85" dirty="0"/>
              <a:t> </a:t>
            </a:r>
            <a:r>
              <a:rPr spc="-10" dirty="0"/>
              <a:t>Units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75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64540" y="2001138"/>
            <a:ext cx="7541259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6197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MICU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Capability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have: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ALS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in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ready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MICU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endParaRPr sz="3200">
              <a:latin typeface="Times New Roman"/>
              <a:cs typeface="Times New Roman"/>
            </a:endParaRPr>
          </a:p>
          <a:p>
            <a:pPr marL="355600" marR="300990" indent="-34353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MICU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equipment,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ready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1891" y="409955"/>
              <a:ext cx="6335268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6707" y="1019555"/>
              <a:ext cx="2979420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3584" y="1277111"/>
              <a:ext cx="1385315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24025" y="545337"/>
            <a:ext cx="56946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7770" marR="5080" indent="-1195705">
              <a:lnSpc>
                <a:spcPct val="100000"/>
              </a:lnSpc>
              <a:spcBef>
                <a:spcPts val="95"/>
              </a:spcBef>
            </a:pPr>
            <a:r>
              <a:rPr dirty="0"/>
              <a:t>Additional</a:t>
            </a:r>
            <a:r>
              <a:rPr spc="-215" dirty="0"/>
              <a:t> </a:t>
            </a:r>
            <a:r>
              <a:rPr spc="-10" dirty="0"/>
              <a:t>Requirements: </a:t>
            </a:r>
            <a:r>
              <a:rPr dirty="0"/>
              <a:t>All</a:t>
            </a:r>
            <a:r>
              <a:rPr spc="-60" dirty="0"/>
              <a:t> </a:t>
            </a:r>
            <a:r>
              <a:rPr dirty="0"/>
              <a:t>Levels</a:t>
            </a:r>
            <a:r>
              <a:rPr spc="-30" dirty="0"/>
              <a:t> </a:t>
            </a:r>
            <a:r>
              <a:rPr sz="2400" dirty="0"/>
              <a:t>(1</a:t>
            </a:r>
            <a:r>
              <a:rPr sz="2400" spc="-40" dirty="0"/>
              <a:t> </a:t>
            </a:r>
            <a:r>
              <a:rPr sz="2400" dirty="0"/>
              <a:t>of</a:t>
            </a:r>
            <a:r>
              <a:rPr sz="2400" spc="-40" dirty="0"/>
              <a:t> </a:t>
            </a:r>
            <a:r>
              <a:rPr sz="2400" spc="-25" dirty="0"/>
              <a:t>4)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76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2001138"/>
            <a:ext cx="7559040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652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addition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supplies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equipment,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 EMS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vehicles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have: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copy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electronic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signed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director;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completed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equipment,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supply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medication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list available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crew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1891" y="0"/>
              <a:ext cx="6335268" cy="11064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6707" y="594359"/>
              <a:ext cx="2979420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3584" y="851916"/>
              <a:ext cx="1385315" cy="69494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24025" y="121411"/>
            <a:ext cx="56946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7770" marR="5080" indent="-1195705">
              <a:lnSpc>
                <a:spcPct val="100000"/>
              </a:lnSpc>
              <a:spcBef>
                <a:spcPts val="95"/>
              </a:spcBef>
            </a:pPr>
            <a:r>
              <a:rPr dirty="0"/>
              <a:t>Additional</a:t>
            </a:r>
            <a:r>
              <a:rPr spc="-215" dirty="0"/>
              <a:t> </a:t>
            </a:r>
            <a:r>
              <a:rPr spc="-10" dirty="0"/>
              <a:t>Requirements: </a:t>
            </a:r>
            <a:r>
              <a:rPr dirty="0"/>
              <a:t>All</a:t>
            </a:r>
            <a:r>
              <a:rPr spc="-60" dirty="0"/>
              <a:t> </a:t>
            </a:r>
            <a:r>
              <a:rPr dirty="0"/>
              <a:t>Levels</a:t>
            </a:r>
            <a:r>
              <a:rPr spc="-30" dirty="0"/>
              <a:t> </a:t>
            </a:r>
            <a:r>
              <a:rPr sz="2400" dirty="0"/>
              <a:t>(2</a:t>
            </a:r>
            <a:r>
              <a:rPr sz="2400" spc="-40" dirty="0"/>
              <a:t> </a:t>
            </a:r>
            <a:r>
              <a:rPr sz="2400" dirty="0"/>
              <a:t>of</a:t>
            </a:r>
            <a:r>
              <a:rPr sz="2400" spc="-40" dirty="0"/>
              <a:t> </a:t>
            </a:r>
            <a:r>
              <a:rPr sz="2400" spc="-25" dirty="0"/>
              <a:t>4)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77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1383309"/>
            <a:ext cx="7491095" cy="44646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Operable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warning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devices</a:t>
            </a:r>
            <a:endParaRPr sz="2800">
              <a:latin typeface="Times New Roman"/>
              <a:cs typeface="Times New Roman"/>
            </a:endParaRPr>
          </a:p>
          <a:p>
            <a:pPr marL="355600" marR="64769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protective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staff,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including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least: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Protective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non-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porous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gloves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eye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protection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respiratory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protection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NIOSH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N95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greater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standards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SzPct val="89285"/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protective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gowns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equivalent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Personal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cleansing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supplies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5796" y="105156"/>
              <a:ext cx="6335267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0612" y="714755"/>
              <a:ext cx="2979419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7487" y="972311"/>
              <a:ext cx="1385315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17675" y="240537"/>
            <a:ext cx="56946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7770" marR="5080" indent="-1195070">
              <a:lnSpc>
                <a:spcPct val="100000"/>
              </a:lnSpc>
              <a:spcBef>
                <a:spcPts val="95"/>
              </a:spcBef>
            </a:pPr>
            <a:r>
              <a:rPr dirty="0"/>
              <a:t>Additional</a:t>
            </a:r>
            <a:r>
              <a:rPr spc="-215" dirty="0"/>
              <a:t> </a:t>
            </a:r>
            <a:r>
              <a:rPr spc="-10" dirty="0"/>
              <a:t>Requirements: </a:t>
            </a:r>
            <a:r>
              <a:rPr dirty="0"/>
              <a:t>All</a:t>
            </a:r>
            <a:r>
              <a:rPr spc="-65" dirty="0"/>
              <a:t> </a:t>
            </a:r>
            <a:r>
              <a:rPr dirty="0"/>
              <a:t>Levels</a:t>
            </a:r>
            <a:r>
              <a:rPr spc="-40" dirty="0"/>
              <a:t> </a:t>
            </a:r>
            <a:r>
              <a:rPr sz="2400" dirty="0"/>
              <a:t>(3</a:t>
            </a:r>
            <a:r>
              <a:rPr sz="2400" spc="-35" dirty="0"/>
              <a:t> </a:t>
            </a:r>
            <a:r>
              <a:rPr sz="2400" dirty="0"/>
              <a:t>of</a:t>
            </a:r>
            <a:r>
              <a:rPr sz="2400" spc="-35" dirty="0"/>
              <a:t> </a:t>
            </a:r>
            <a:r>
              <a:rPr sz="2400" spc="-25" dirty="0"/>
              <a:t>4)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78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1611909"/>
            <a:ext cx="7578725" cy="38671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Sharps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container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Biohazard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bags</a:t>
            </a:r>
            <a:endParaRPr sz="2800">
              <a:latin typeface="Times New Roman"/>
              <a:cs typeface="Times New Roman"/>
            </a:endParaRPr>
          </a:p>
          <a:p>
            <a:pPr marL="355600" marR="675005" indent="-343535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Portable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battery-powered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flashlight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(not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pen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light)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mounted,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currently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inspected,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pound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ABC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fire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extinguisher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(not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applicable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ambulances)</a:t>
            </a:r>
            <a:endParaRPr sz="2800">
              <a:latin typeface="Times New Roman"/>
              <a:cs typeface="Times New Roman"/>
            </a:endParaRPr>
          </a:p>
          <a:p>
            <a:pPr marL="355600" marR="373380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“No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Smoking”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signs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compartment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cab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1891" y="105156"/>
              <a:ext cx="6335268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6707" y="714755"/>
              <a:ext cx="2979420" cy="1121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3584" y="972311"/>
              <a:ext cx="1385315" cy="694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24025" y="240537"/>
            <a:ext cx="56946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7770" marR="5080" indent="-1195705">
              <a:lnSpc>
                <a:spcPct val="100000"/>
              </a:lnSpc>
              <a:spcBef>
                <a:spcPts val="95"/>
              </a:spcBef>
            </a:pPr>
            <a:r>
              <a:rPr dirty="0"/>
              <a:t>Additional</a:t>
            </a:r>
            <a:r>
              <a:rPr spc="-215" dirty="0"/>
              <a:t> </a:t>
            </a:r>
            <a:r>
              <a:rPr spc="-10" dirty="0"/>
              <a:t>Requirements: </a:t>
            </a:r>
            <a:r>
              <a:rPr dirty="0"/>
              <a:t>All</a:t>
            </a:r>
            <a:r>
              <a:rPr spc="-65" dirty="0"/>
              <a:t> </a:t>
            </a:r>
            <a:r>
              <a:rPr dirty="0"/>
              <a:t>Levels</a:t>
            </a:r>
            <a:r>
              <a:rPr spc="-40" dirty="0"/>
              <a:t> </a:t>
            </a:r>
            <a:r>
              <a:rPr sz="2400" dirty="0"/>
              <a:t>(4</a:t>
            </a:r>
            <a:r>
              <a:rPr sz="2400" spc="-35" dirty="0"/>
              <a:t> </a:t>
            </a:r>
            <a:r>
              <a:rPr sz="2400" dirty="0"/>
              <a:t>of</a:t>
            </a:r>
            <a:r>
              <a:rPr sz="2400" spc="-35" dirty="0"/>
              <a:t> </a:t>
            </a:r>
            <a:r>
              <a:rPr sz="2400" spc="-25" dirty="0"/>
              <a:t>4)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79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2001138"/>
            <a:ext cx="7266940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guide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book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electronic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version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available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crew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(for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hazardous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materials)</a:t>
            </a:r>
            <a:endParaRPr sz="3200">
              <a:latin typeface="Times New Roman"/>
              <a:cs typeface="Times New Roman"/>
            </a:endParaRPr>
          </a:p>
          <a:p>
            <a:pPr marL="355600" marR="717550" indent="-343535" algn="just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25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triage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tags in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coordination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Advisory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Council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(RAC)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8127" y="394715"/>
            <a:ext cx="4241291" cy="1231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1122" y="543813"/>
            <a:ext cx="33832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HSC </a:t>
            </a:r>
            <a:r>
              <a:rPr sz="4400" spc="-10" dirty="0"/>
              <a:t>773.050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479" y="1097280"/>
            <a:ext cx="3779520" cy="10119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952877"/>
            <a:ext cx="7551420" cy="3611245"/>
          </a:xfrm>
          <a:prstGeom prst="rect">
            <a:avLst/>
          </a:prstGeom>
        </p:spPr>
        <p:txBody>
          <a:bodyPr vert="horz" wrap="square" lIns="0" tIns="276860" rIns="0" bIns="0" rtlCol="0">
            <a:spAutoFit/>
          </a:bodyPr>
          <a:lstStyle/>
          <a:p>
            <a:pPr marL="62230" algn="ctr">
              <a:lnSpc>
                <a:spcPct val="100000"/>
              </a:lnSpc>
              <a:spcBef>
                <a:spcPts val="2180"/>
              </a:spcBef>
            </a:pPr>
            <a:r>
              <a:rPr sz="3600" spc="-10" dirty="0">
                <a:solidFill>
                  <a:srgbClr val="FFCC66"/>
                </a:solidFill>
                <a:latin typeface="Arial"/>
                <a:cs typeface="Arial"/>
              </a:rPr>
              <a:t>(Jurisprudence)</a:t>
            </a:r>
            <a:endParaRPr sz="3600">
              <a:latin typeface="Arial"/>
              <a:cs typeface="Arial"/>
            </a:endParaRPr>
          </a:p>
          <a:p>
            <a:pPr marL="355600" marR="1783080" indent="-343535">
              <a:lnSpc>
                <a:spcPct val="100000"/>
              </a:lnSpc>
              <a:spcBef>
                <a:spcPts val="185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Sets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forth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requirement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jurisprudence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exams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Allows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DSHS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develop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policies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to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administer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jurisprudence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courses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exams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stipulate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take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them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1891" y="409955"/>
              <a:ext cx="6335268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4875" y="1019555"/>
              <a:ext cx="5827776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24025" y="545337"/>
            <a:ext cx="56946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 marR="5080" indent="-253365">
              <a:lnSpc>
                <a:spcPct val="100000"/>
              </a:lnSpc>
              <a:spcBef>
                <a:spcPts val="95"/>
              </a:spcBef>
            </a:pPr>
            <a:r>
              <a:rPr dirty="0"/>
              <a:t>Additional</a:t>
            </a:r>
            <a:r>
              <a:rPr spc="-215" dirty="0"/>
              <a:t> </a:t>
            </a:r>
            <a:r>
              <a:rPr spc="-10" dirty="0"/>
              <a:t>Requirements: </a:t>
            </a:r>
            <a:r>
              <a:rPr dirty="0"/>
              <a:t>Specialized</a:t>
            </a:r>
            <a:r>
              <a:rPr spc="-275" dirty="0"/>
              <a:t> </a:t>
            </a:r>
            <a:r>
              <a:rPr spc="-10" dirty="0"/>
              <a:t>Equipment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80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64540" y="2001138"/>
            <a:ext cx="7585709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justified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specific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needs,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qualified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available,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providers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appropriately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utilize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addition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that which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authorization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levels.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Such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consistent</a:t>
            </a:r>
            <a:r>
              <a:rPr sz="3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200" spc="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patient-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specific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orders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correspond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qualifications.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31063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66776"/>
            <a:ext cx="8241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Responsibilities</a:t>
            </a:r>
            <a:r>
              <a:rPr spc="-5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EMS</a:t>
            </a:r>
            <a:r>
              <a:rPr spc="-5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4571" y="804672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775889"/>
            <a:ext cx="7475855" cy="4634865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37795" algn="ctr">
              <a:lnSpc>
                <a:spcPct val="100000"/>
              </a:lnSpc>
              <a:spcBef>
                <a:spcPts val="945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effective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period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Assure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ready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available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24/7,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maintained,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operated,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equipped,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insured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staffed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according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endParaRPr sz="2800">
              <a:latin typeface="Times New Roman"/>
              <a:cs typeface="Times New Roman"/>
            </a:endParaRPr>
          </a:p>
          <a:p>
            <a:pPr marL="355600" marR="412115" indent="-343535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Develop,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implement,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evaluate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effective,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ongoing,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system-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wide,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data-driven,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interdisciplinary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assessment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performance</a:t>
            </a:r>
            <a:r>
              <a:rPr sz="2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improvement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81</a:t>
            </a:fld>
            <a:endParaRPr spc="-25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15824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51205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4571" y="787908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9740" y="678396"/>
            <a:ext cx="7828280" cy="465645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394970" algn="ctr">
              <a:lnSpc>
                <a:spcPct val="100000"/>
              </a:lnSpc>
              <a:spcBef>
                <a:spcPts val="1585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(2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12700" marR="438784">
              <a:lnSpc>
                <a:spcPct val="100000"/>
              </a:lnSpc>
              <a:spcBef>
                <a:spcPts val="1850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assessment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performance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improvement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sz="3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individualized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shall,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minimum,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include: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standard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directed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director's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director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input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provider's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policies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standard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operating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procedures</a:t>
            </a:r>
            <a:endParaRPr sz="3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2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496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complaint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82</a:t>
            </a:fld>
            <a:endParaRPr spc="-25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23444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59206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4571" y="795527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692804"/>
            <a:ext cx="8287384" cy="455041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153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(3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12700" marR="749935">
              <a:lnSpc>
                <a:spcPct val="100000"/>
              </a:lnSpc>
              <a:spcBef>
                <a:spcPts val="1789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Performance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improvement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sz="30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include (continued):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Monitoring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taking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immediate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corrective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action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insure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maintained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accordance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existing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standards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7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director's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signed,</a:t>
            </a:r>
            <a:r>
              <a:rPr sz="3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3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83</a:t>
            </a:fld>
            <a:endParaRPr spc="-25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123443"/>
              <a:ext cx="8878824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4572" y="795527"/>
              <a:ext cx="1539239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1205" y="259206"/>
            <a:ext cx="8239125" cy="100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  <a:p>
            <a:pPr marL="1270" algn="ctr">
              <a:lnSpc>
                <a:spcPct val="100000"/>
              </a:lnSpc>
              <a:spcBef>
                <a:spcPts val="50"/>
              </a:spcBef>
            </a:pPr>
            <a:r>
              <a:rPr sz="2400" dirty="0"/>
              <a:t>(4</a:t>
            </a:r>
            <a:r>
              <a:rPr sz="2400" spc="-25" dirty="0"/>
              <a:t> </a:t>
            </a:r>
            <a:r>
              <a:rPr sz="2400" dirty="0"/>
              <a:t>of</a:t>
            </a:r>
            <a:r>
              <a:rPr sz="2400" spc="-20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84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64540" y="2001139"/>
            <a:ext cx="7544434" cy="286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Performance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improvement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sz="30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include (continued):</a:t>
            </a:r>
            <a:endParaRPr sz="3000">
              <a:latin typeface="Times New Roman"/>
              <a:cs typeface="Times New Roman"/>
            </a:endParaRPr>
          </a:p>
          <a:p>
            <a:pPr marL="355600" marR="279400" indent="-34353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include,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limited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to,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ongoing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achieves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measurable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improvement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care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outcomes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reduction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errors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51" y="214883"/>
            <a:ext cx="8878824" cy="1121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405" y="350977"/>
            <a:ext cx="82461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75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EMS</a:t>
            </a:r>
            <a:r>
              <a:rPr spc="-80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0771" y="888491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5940" y="967232"/>
            <a:ext cx="7632700" cy="460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(5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marR="26034" indent="-342900">
              <a:lnSpc>
                <a:spcPct val="100000"/>
              </a:lnSpc>
              <a:spcBef>
                <a:spcPts val="226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attestation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participation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local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Advisory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Council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(RAC)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ambulance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initiated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method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local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911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air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providing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air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ambulance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to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notify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local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911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center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local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location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launch.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would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interfacility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 schedule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transports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85</a:t>
            </a:fld>
            <a:endParaRPr spc="-25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12776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48158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4571" y="784859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756938"/>
            <a:ext cx="7818755" cy="540321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55753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(6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marR="89535" indent="-342900">
              <a:lnSpc>
                <a:spcPct val="100000"/>
              </a:lnSpc>
              <a:spcBef>
                <a:spcPts val="9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Ensuring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currently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licensed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personnel,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in-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scene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emergency,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prominently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identified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by,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least,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last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initial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name, 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provider's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name.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utilize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alternative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identification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incident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specific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situations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pose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potential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danger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individuals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identified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86</a:t>
            </a:fld>
            <a:endParaRPr spc="-25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38684"/>
            <a:ext cx="8878824" cy="1121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74777"/>
            <a:ext cx="8241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Responsibilities</a:t>
            </a:r>
            <a:r>
              <a:rPr spc="-5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EMS</a:t>
            </a:r>
            <a:r>
              <a:rPr spc="-5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4571" y="812291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722274"/>
            <a:ext cx="7310120" cy="452056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304165" algn="ctr">
              <a:lnSpc>
                <a:spcPct val="100000"/>
              </a:lnSpc>
              <a:spcBef>
                <a:spcPts val="1425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(7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marR="144780" indent="-343535">
              <a:lnSpc>
                <a:spcPct val="100000"/>
              </a:lnSpc>
              <a:spcBef>
                <a:spcPts val="166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confidentiality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compliance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federal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laws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Informed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Treatment/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Transport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Refusal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forms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signed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persons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refusing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service,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documenting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incidents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signed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Informed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Treatment/Transport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Refusal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form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cannot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obtained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87</a:t>
            </a:fld>
            <a:endParaRPr spc="-25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66116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302133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4571" y="839724"/>
            <a:ext cx="1539239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917828"/>
            <a:ext cx="8417560" cy="423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(8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marR="9525" indent="-342900">
              <a:lnSpc>
                <a:spcPct val="100000"/>
              </a:lnSpc>
              <a:spcBef>
                <a:spcPts val="205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completed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accurately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meet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standards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outlined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Full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24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hours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full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possible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delivery,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abbreviated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document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provided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delivery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containing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provided,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patient’s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condition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scene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during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transport,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patient’s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treatments,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times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88</a:t>
            </a:fld>
            <a:endParaRPr spc="-25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" y="138683"/>
              <a:ext cx="8878824" cy="11216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4572" y="812291"/>
              <a:ext cx="1539239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1205" y="274777"/>
            <a:ext cx="8241030" cy="10077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Responsibilities</a:t>
            </a:r>
            <a:r>
              <a:rPr spc="-5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EMS</a:t>
            </a:r>
            <a:r>
              <a:rPr spc="-55" dirty="0"/>
              <a:t> </a:t>
            </a:r>
            <a:r>
              <a:rPr spc="-10" dirty="0"/>
              <a:t>Provider</a:t>
            </a: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400" dirty="0"/>
              <a:t>(9</a:t>
            </a:r>
            <a:r>
              <a:rPr sz="2400" spc="-25" dirty="0"/>
              <a:t> </a:t>
            </a:r>
            <a:r>
              <a:rPr sz="2400" dirty="0"/>
              <a:t>of</a:t>
            </a:r>
            <a:r>
              <a:rPr sz="2400" spc="-20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89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64540" y="1772539"/>
            <a:ext cx="749744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pharmaceuticals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stored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according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conditions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specified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pharmaceutical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storage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policy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provider's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endParaRPr sz="3000">
              <a:latin typeface="Times New Roman"/>
              <a:cs typeface="Times New Roman"/>
            </a:endParaRPr>
          </a:p>
          <a:p>
            <a:pPr marL="354330" marR="462915" indent="-34226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staff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completes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readiness 	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inspection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written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provider's 	policy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8296" y="0"/>
              <a:ext cx="4552187" cy="12237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159" y="693419"/>
              <a:ext cx="4841747" cy="1011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3892" y="885444"/>
              <a:ext cx="1467612" cy="69189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31923" y="140588"/>
            <a:ext cx="5233035" cy="1247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HSC </a:t>
            </a:r>
            <a:r>
              <a:rPr sz="4400" spc="-10" dirty="0"/>
              <a:t>773.0612</a:t>
            </a:r>
            <a:endParaRPr sz="4400"/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3600" dirty="0"/>
              <a:t>(Access</a:t>
            </a:r>
            <a:r>
              <a:rPr sz="3600" spc="-10" dirty="0"/>
              <a:t> </a:t>
            </a:r>
            <a:r>
              <a:rPr sz="3600" dirty="0"/>
              <a:t>to</a:t>
            </a:r>
            <a:r>
              <a:rPr sz="3600" spc="-5" dirty="0"/>
              <a:t> </a:t>
            </a:r>
            <a:r>
              <a:rPr sz="3600" dirty="0"/>
              <a:t>Records)</a:t>
            </a:r>
            <a:r>
              <a:rPr sz="3600" spc="-15" dirty="0"/>
              <a:t> </a:t>
            </a:r>
            <a:r>
              <a:rPr sz="2400" dirty="0"/>
              <a:t>(1</a:t>
            </a:r>
            <a:r>
              <a:rPr sz="2400" spc="-5" dirty="0"/>
              <a:t> </a:t>
            </a:r>
            <a:r>
              <a:rPr sz="2400" dirty="0"/>
              <a:t>of </a:t>
            </a:r>
            <a:r>
              <a:rPr sz="2400" spc="-25" dirty="0"/>
              <a:t>2)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63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231140" y="2001138"/>
            <a:ext cx="8115300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03225" indent="-342900">
              <a:lnSpc>
                <a:spcPct val="100000"/>
              </a:lnSpc>
              <a:spcBef>
                <a:spcPts val="105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Allows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(DSHS)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its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representative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access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records/documents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directly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related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care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enforce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adopted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rules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Consent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considered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been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given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persons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holds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227076"/>
            <a:ext cx="8878823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362458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228" y="899160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978153"/>
            <a:ext cx="7290434" cy="304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(10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marR="11430" indent="-343535" algn="just">
              <a:lnSpc>
                <a:spcPct val="100000"/>
              </a:lnSpc>
              <a:spcBef>
                <a:spcPts val="217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there is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preventive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maintenance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vehicles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endParaRPr sz="3000">
              <a:latin typeface="Times New Roman"/>
              <a:cs typeface="Times New Roman"/>
            </a:endParaRPr>
          </a:p>
          <a:p>
            <a:pPr marL="354330" marR="5080" indent="-342265" algn="just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staff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reviewed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policies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and 	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procedures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approved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 	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Director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90</a:t>
            </a:fld>
            <a:endParaRPr spc="-25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" y="227076"/>
            <a:ext cx="8878823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905" y="362458"/>
            <a:ext cx="82397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100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14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4928" y="899160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978153"/>
            <a:ext cx="7461250" cy="5193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794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(11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Maintenance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reports</a:t>
            </a:r>
            <a:endParaRPr sz="2800">
              <a:latin typeface="Times New Roman"/>
              <a:cs typeface="Times New Roman"/>
            </a:endParaRPr>
          </a:p>
          <a:p>
            <a:pPr marL="756285" marR="12827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least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anniversary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date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last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EMS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provider;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sold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closed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younger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18,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records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until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reaches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21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years;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whichever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longer</a:t>
            </a:r>
            <a:endParaRPr sz="2800">
              <a:latin typeface="Times New Roman"/>
              <a:cs typeface="Times New Roman"/>
            </a:endParaRPr>
          </a:p>
          <a:p>
            <a:pPr marL="755015" marR="13335" lvl="1" indent="-28575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relate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civil, 	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criminal,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administrative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proceeding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not 	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destroyed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until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proceeding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resolved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91</a:t>
            </a:fld>
            <a:endParaRPr spc="-25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12776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48158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2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658146"/>
            <a:ext cx="7534909" cy="4848225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79375" algn="ctr">
              <a:lnSpc>
                <a:spcPct val="100000"/>
              </a:lnSpc>
              <a:spcBef>
                <a:spcPts val="172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(12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18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Maintenance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longer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length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mandated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federal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or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statute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regulation</a:t>
            </a:r>
            <a:endParaRPr sz="2800">
              <a:latin typeface="Times New Roman"/>
              <a:cs typeface="Times New Roman"/>
            </a:endParaRPr>
          </a:p>
          <a:p>
            <a:pPr marL="756285" marR="85090" lvl="1" indent="-287020">
              <a:lnSpc>
                <a:spcPct val="100000"/>
              </a:lnSpc>
              <a:spcBef>
                <a:spcPts val="670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transferred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licensed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provider,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writing,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assumes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ownership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consistent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chapter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92</a:t>
            </a:fld>
            <a:endParaRPr spc="-25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51" y="150876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405" y="286258"/>
            <a:ext cx="8243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0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dirty="0"/>
              <a:t>the</a:t>
            </a:r>
            <a:r>
              <a:rPr spc="-114" dirty="0"/>
              <a:t> </a:t>
            </a:r>
            <a:r>
              <a:rPr dirty="0"/>
              <a:t>EMS</a:t>
            </a:r>
            <a:r>
              <a:rPr spc="-9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5428" y="822960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901953"/>
            <a:ext cx="7555230" cy="476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454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(13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Maintenance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reports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(continued)</a:t>
            </a:r>
            <a:endParaRPr sz="2800">
              <a:latin typeface="Times New Roman"/>
              <a:cs typeface="Times New Roman"/>
            </a:endParaRPr>
          </a:p>
          <a:p>
            <a:pPr marL="756285" marR="78105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Destruction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done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manner</a:t>
            </a:r>
            <a:r>
              <a:rPr sz="2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assures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continued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confidentiality</a:t>
            </a:r>
            <a:endParaRPr sz="2800">
              <a:latin typeface="Times New Roman"/>
              <a:cs typeface="Times New Roman"/>
            </a:endParaRPr>
          </a:p>
          <a:p>
            <a:pPr marL="756285" marR="36195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maintained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physical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location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primary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place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business,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unless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approves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location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SzPct val="89285"/>
              <a:buChar char="–"/>
              <a:tabLst>
                <a:tab pos="75628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requested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made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promptly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available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medical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director,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hospital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requested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93</a:t>
            </a:fld>
            <a:endParaRPr spc="-25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12776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48158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2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863853"/>
            <a:ext cx="7589520" cy="493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(14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marR="600710" indent="-343535">
              <a:lnSpc>
                <a:spcPct val="100000"/>
              </a:lnSpc>
              <a:spcBef>
                <a:spcPts val="247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protocols,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equipment,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supply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medication lists,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correct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original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Authorization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maintained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each response-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ready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endParaRPr sz="3000">
              <a:latin typeface="Times New Roman"/>
              <a:cs typeface="Times New Roman"/>
            </a:endParaRPr>
          </a:p>
          <a:p>
            <a:pPr marL="355600" marR="182245" indent="-343535">
              <a:lnSpc>
                <a:spcPct val="100000"/>
              </a:lnSpc>
              <a:spcBef>
                <a:spcPts val="72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Monitoring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enforcing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compliance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policies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protocols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68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provisions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disposal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medical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and/or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biohazardous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waste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materials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94</a:t>
            </a:fld>
            <a:endParaRPr spc="-25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72" y="112776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130" y="248158"/>
            <a:ext cx="8243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0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dirty="0"/>
              <a:t>the</a:t>
            </a:r>
            <a:r>
              <a:rPr spc="-114" dirty="0"/>
              <a:t> </a:t>
            </a:r>
            <a:r>
              <a:rPr dirty="0"/>
              <a:t>EMS</a:t>
            </a:r>
            <a:r>
              <a:rPr spc="-9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6847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863853"/>
            <a:ext cx="7336790" cy="454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(15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marR="122555" indent="-343535">
              <a:lnSpc>
                <a:spcPct val="100000"/>
              </a:lnSpc>
              <a:spcBef>
                <a:spcPts val="247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ongoing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compliance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terms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responder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agreements</a:t>
            </a:r>
            <a:endParaRPr sz="3000">
              <a:latin typeface="Times New Roman"/>
              <a:cs typeface="Times New Roman"/>
            </a:endParaRPr>
          </a:p>
          <a:p>
            <a:pPr marL="354330" marR="309245" indent="-34226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documents,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reports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or 	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provided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	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hospital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current,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accurate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complete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72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compliance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federal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state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laws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regulations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local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ordinances,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policies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codes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times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95</a:t>
            </a:fld>
            <a:endParaRPr spc="-25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74676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10058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228" y="7467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825753"/>
            <a:ext cx="7548880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(16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355600" marR="57785" indent="-343535" algn="just">
              <a:lnSpc>
                <a:spcPct val="100000"/>
              </a:lnSpc>
              <a:spcBef>
                <a:spcPts val="217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response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submitted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accordance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relating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Reporting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Requirements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Providers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that,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whenever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change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EMS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provider's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3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service's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operational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assumed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name,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printed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name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vehicles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changed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accordingly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within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change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96</a:t>
            </a:fld>
            <a:endParaRPr spc="-25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12776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48158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2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756938"/>
            <a:ext cx="7097395" cy="506222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516890" algn="ctr">
              <a:lnSpc>
                <a:spcPct val="100000"/>
              </a:lnSpc>
              <a:spcBef>
                <a:spcPts val="94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(17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80"/>
              </a:spcBef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Assuring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department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notified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30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whenever: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sold,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substituted,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replaced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change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level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change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area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Change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mailing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address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Change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physical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location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Change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location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storage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records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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Change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administrator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record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97</a:t>
            </a:fld>
            <a:endParaRPr spc="-25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485" y="-4572"/>
            <a:ext cx="9138285" cy="6858000"/>
            <a:chOff x="-6485" y="-4572"/>
            <a:chExt cx="9138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51" y="150875"/>
              <a:ext cx="8878824" cy="11216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5428" y="822960"/>
              <a:ext cx="1709927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405" y="286258"/>
            <a:ext cx="8243570" cy="100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0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dirty="0"/>
              <a:t>the</a:t>
            </a:r>
            <a:r>
              <a:rPr spc="-114" dirty="0"/>
              <a:t> </a:t>
            </a:r>
            <a:r>
              <a:rPr dirty="0"/>
              <a:t>EMS</a:t>
            </a:r>
            <a:r>
              <a:rPr spc="-95" dirty="0"/>
              <a:t> </a:t>
            </a:r>
            <a:r>
              <a:rPr spc="-10" dirty="0"/>
              <a:t>Provider</a:t>
            </a: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2400" dirty="0"/>
              <a:t>(18</a:t>
            </a:r>
            <a:r>
              <a:rPr sz="2400" spc="-20" dirty="0"/>
              <a:t> </a:t>
            </a:r>
            <a:r>
              <a:rPr sz="2400" dirty="0"/>
              <a:t>of</a:t>
            </a:r>
            <a:r>
              <a:rPr sz="2400" spc="-10" dirty="0"/>
              <a:t> </a:t>
            </a:r>
            <a:r>
              <a:rPr sz="2400" spc="-25" dirty="0"/>
              <a:t>27)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98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7376" rIns="0" bIns="0" rtlCol="0">
            <a:spAutoFit/>
          </a:bodyPr>
          <a:lstStyle/>
          <a:p>
            <a:pPr marL="355600" marR="132080" indent="-343535">
              <a:lnSpc>
                <a:spcPct val="100000"/>
              </a:lnSpc>
              <a:spcBef>
                <a:spcPts val="10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dirty="0"/>
              <a:t>Notifying</a:t>
            </a:r>
            <a:r>
              <a:rPr spc="-80" dirty="0"/>
              <a:t> </a:t>
            </a:r>
            <a:r>
              <a:rPr dirty="0"/>
              <a:t>the</a:t>
            </a:r>
            <a:r>
              <a:rPr spc="-80" dirty="0"/>
              <a:t> </a:t>
            </a:r>
            <a:r>
              <a:rPr dirty="0"/>
              <a:t>department</a:t>
            </a:r>
            <a:r>
              <a:rPr spc="-55" dirty="0"/>
              <a:t> </a:t>
            </a:r>
            <a:r>
              <a:rPr dirty="0"/>
              <a:t>within</a:t>
            </a:r>
            <a:r>
              <a:rPr spc="-70" dirty="0"/>
              <a:t> </a:t>
            </a:r>
            <a:r>
              <a:rPr dirty="0"/>
              <a:t>one</a:t>
            </a:r>
            <a:r>
              <a:rPr spc="-85" dirty="0"/>
              <a:t> </a:t>
            </a:r>
            <a:r>
              <a:rPr spc="-10" dirty="0"/>
              <a:t>business </a:t>
            </a:r>
            <a:r>
              <a:rPr dirty="0"/>
              <a:t>day</a:t>
            </a:r>
            <a:r>
              <a:rPr spc="-45" dirty="0"/>
              <a:t> </a:t>
            </a:r>
            <a:r>
              <a:rPr dirty="0"/>
              <a:t>if</a:t>
            </a:r>
            <a:r>
              <a:rPr spc="-40" dirty="0"/>
              <a:t> </a:t>
            </a:r>
            <a:r>
              <a:rPr dirty="0"/>
              <a:t>there</a:t>
            </a:r>
            <a:r>
              <a:rPr spc="-30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change</a:t>
            </a:r>
            <a:r>
              <a:rPr spc="-30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medical </a:t>
            </a:r>
            <a:r>
              <a:rPr spc="-10" dirty="0"/>
              <a:t>director</a:t>
            </a:r>
          </a:p>
          <a:p>
            <a:pPr marL="354330" marR="5080" indent="-34226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dirty="0"/>
              <a:t>Develop,</a:t>
            </a:r>
            <a:r>
              <a:rPr spc="-105" dirty="0"/>
              <a:t> </a:t>
            </a:r>
            <a:r>
              <a:rPr dirty="0"/>
              <a:t>implement</a:t>
            </a:r>
            <a:r>
              <a:rPr spc="-65" dirty="0"/>
              <a:t> </a:t>
            </a:r>
            <a:r>
              <a:rPr dirty="0"/>
              <a:t>and</a:t>
            </a:r>
            <a:r>
              <a:rPr spc="-105" dirty="0"/>
              <a:t> </a:t>
            </a:r>
            <a:r>
              <a:rPr dirty="0"/>
              <a:t>enforce</a:t>
            </a:r>
            <a:r>
              <a:rPr spc="-85" dirty="0"/>
              <a:t> </a:t>
            </a:r>
            <a:r>
              <a:rPr spc="-10" dirty="0"/>
              <a:t>required 	policies/procedures</a:t>
            </a:r>
            <a:r>
              <a:rPr spc="-20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assure</a:t>
            </a:r>
            <a:r>
              <a:rPr spc="-50" dirty="0"/>
              <a:t> </a:t>
            </a:r>
            <a:r>
              <a:rPr dirty="0"/>
              <a:t>that</a:t>
            </a:r>
            <a:r>
              <a:rPr spc="-60" dirty="0"/>
              <a:t> </a:t>
            </a:r>
            <a:r>
              <a:rPr spc="-25" dirty="0"/>
              <a:t>all 	</a:t>
            </a:r>
            <a:r>
              <a:rPr spc="-10" dirty="0"/>
              <a:t>employees/volunteers</a:t>
            </a:r>
            <a:r>
              <a:rPr dirty="0"/>
              <a:t> is</a:t>
            </a:r>
            <a:r>
              <a:rPr spc="-60" dirty="0"/>
              <a:t> </a:t>
            </a:r>
            <a:r>
              <a:rPr dirty="0"/>
              <a:t>provided</a:t>
            </a:r>
            <a:r>
              <a:rPr spc="-4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copy</a:t>
            </a:r>
            <a:r>
              <a:rPr spc="-50" dirty="0"/>
              <a:t> </a:t>
            </a:r>
            <a:r>
              <a:rPr spc="-20" dirty="0"/>
              <a:t>upon 	</a:t>
            </a:r>
            <a:r>
              <a:rPr dirty="0"/>
              <a:t>employment</a:t>
            </a:r>
            <a:r>
              <a:rPr spc="-45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when</a:t>
            </a:r>
            <a:r>
              <a:rPr spc="-75" dirty="0"/>
              <a:t> </a:t>
            </a:r>
            <a:r>
              <a:rPr dirty="0"/>
              <a:t>changes</a:t>
            </a:r>
            <a:r>
              <a:rPr spc="-85" dirty="0"/>
              <a:t> </a:t>
            </a:r>
            <a:r>
              <a:rPr dirty="0"/>
              <a:t>are</a:t>
            </a:r>
            <a:r>
              <a:rPr spc="-65" dirty="0"/>
              <a:t> </a:t>
            </a:r>
            <a:r>
              <a:rPr spc="-20" dirty="0"/>
              <a:t>made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" y="112776"/>
            <a:ext cx="8878824" cy="1121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205" y="248158"/>
            <a:ext cx="823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Responsibilities</a:t>
            </a:r>
            <a:r>
              <a:rPr spc="-9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EMS</a:t>
            </a:r>
            <a:r>
              <a:rPr spc="-105" dirty="0"/>
              <a:t> </a:t>
            </a:r>
            <a:r>
              <a:rPr spc="-10" dirty="0"/>
              <a:t>Provider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9228" y="784859"/>
            <a:ext cx="1709927" cy="6797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540" y="673353"/>
            <a:ext cx="6127115" cy="447802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3154680">
              <a:lnSpc>
                <a:spcPct val="100000"/>
              </a:lnSpc>
              <a:spcBef>
                <a:spcPts val="1600"/>
              </a:spcBef>
            </a:pP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(19</a:t>
            </a:r>
            <a:r>
              <a:rPr sz="2400" spc="-2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CC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CC66"/>
                </a:solidFill>
                <a:latin typeface="Arial"/>
                <a:cs typeface="Arial"/>
              </a:rPr>
              <a:t>27)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Required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policies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address: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PPE</a:t>
            </a:r>
            <a:endParaRPr sz="3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4965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Immunizations</a:t>
            </a:r>
            <a:r>
              <a:rPr sz="3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staff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Infection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control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procedures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720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possible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exposures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communicable</a:t>
            </a:r>
            <a:r>
              <a:rPr sz="3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disease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lr>
                <a:srgbClr val="3366FF"/>
              </a:buClr>
              <a:buSzPct val="80000"/>
              <a:buFont typeface="Wingdings"/>
              <a:buChar char="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Emergency</a:t>
            </a:r>
            <a:r>
              <a:rPr sz="3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operations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25" dirty="0"/>
              <a:t>99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3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16400</Words>
  <Application>Microsoft Office PowerPoint</Application>
  <PresentationFormat>On-screen Show (4:3)</PresentationFormat>
  <Paragraphs>1354</Paragraphs>
  <Slides>235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235</vt:i4>
      </vt:variant>
    </vt:vector>
  </HeadingPairs>
  <TitlesOfParts>
    <vt:vector size="239" baseType="lpstr">
      <vt:lpstr>Arial</vt:lpstr>
      <vt:lpstr>Times New Roman</vt:lpstr>
      <vt:lpstr>Wingdings</vt:lpstr>
      <vt:lpstr>Office Theme</vt:lpstr>
      <vt:lpstr>Jurisprudence</vt:lpstr>
      <vt:lpstr>Instructions</vt:lpstr>
      <vt:lpstr>What is a Jurisprudence Exam?</vt:lpstr>
      <vt:lpstr>Who Needs the Jurisprudence Training and Exam?</vt:lpstr>
      <vt:lpstr>Who can Provide Jurisprudence Training?</vt:lpstr>
      <vt:lpstr>Documentation of Completion of Jurisprudence Training</vt:lpstr>
      <vt:lpstr>Two Sources of Regulations</vt:lpstr>
      <vt:lpstr>HSC 773.050</vt:lpstr>
      <vt:lpstr>HSC 773.0612 (Access to Records) (1 of 2)</vt:lpstr>
      <vt:lpstr>HSC 773.0612</vt:lpstr>
      <vt:lpstr>HSC 773.064 (Criminal Penalties) (1 of 4)</vt:lpstr>
      <vt:lpstr>HSC 773.064</vt:lpstr>
      <vt:lpstr>HSC 773.064</vt:lpstr>
      <vt:lpstr>HSC 773.064</vt:lpstr>
      <vt:lpstr>TAC 157.2 Definitions</vt:lpstr>
      <vt:lpstr>Selected Definitions (1 of 27)</vt:lpstr>
      <vt:lpstr>Selected Definitions (2 of 27)</vt:lpstr>
      <vt:lpstr>Selected Definitions (3 of 27)</vt:lpstr>
      <vt:lpstr>Selected Definitions (4 of 27)</vt:lpstr>
      <vt:lpstr>Selected Definitions (5 of 27)</vt:lpstr>
      <vt:lpstr>Selected Definitions (6 of 27)</vt:lpstr>
      <vt:lpstr>Selected Definitions (7 of 27)</vt:lpstr>
      <vt:lpstr>Selected Definitions (8 of 27)</vt:lpstr>
      <vt:lpstr>Selected Definitions (9 of 27)</vt:lpstr>
      <vt:lpstr>Selected Definitions (10 of 27)</vt:lpstr>
      <vt:lpstr>Selected Definitions (11 of 27)</vt:lpstr>
      <vt:lpstr>Selected Definitions (12 of 27)</vt:lpstr>
      <vt:lpstr>Selected Definitions (13 of 27)</vt:lpstr>
      <vt:lpstr>Selected Definitions (14 of 27)</vt:lpstr>
      <vt:lpstr>Selected Definitions (15 of 27)</vt:lpstr>
      <vt:lpstr>Selected Definitions (16 of 27)</vt:lpstr>
      <vt:lpstr>Selected Definitions (17 of 27)</vt:lpstr>
      <vt:lpstr>Selected Definitions (18 of 27)</vt:lpstr>
      <vt:lpstr>Selected Definitions (19 of 27)</vt:lpstr>
      <vt:lpstr>Selected Definitions (20 of 27)</vt:lpstr>
      <vt:lpstr>Selected Definitions (21 of 27)</vt:lpstr>
      <vt:lpstr>Selected Definitions (22 of 27)</vt:lpstr>
      <vt:lpstr>Selected Definitions (23 of 27)</vt:lpstr>
      <vt:lpstr>Selected Definitions (24 of 27)</vt:lpstr>
      <vt:lpstr>Selected Definitions (25 of 27)</vt:lpstr>
      <vt:lpstr>Selected Definitions (26 of 27)</vt:lpstr>
      <vt:lpstr>Selected Definitions (27 of 27)</vt:lpstr>
      <vt:lpstr>TAC 157.11 Requirements for an EMS Provider License</vt:lpstr>
      <vt:lpstr>EMS Authorization</vt:lpstr>
      <vt:lpstr>EMS Vehicles (1 of 2)</vt:lpstr>
      <vt:lpstr>EMS Vehicles (1 of 2)</vt:lpstr>
      <vt:lpstr>Administrator of Record</vt:lpstr>
      <vt:lpstr>Requirements for AOR (1 of 2)</vt:lpstr>
      <vt:lpstr>Requirements for AOR (1 of 2) Required to complete a department approved course that covers:</vt:lpstr>
      <vt:lpstr>Requirements for AOR (1 of 2)</vt:lpstr>
      <vt:lpstr>Minimum Staffing Requirements (1 of 5)</vt:lpstr>
      <vt:lpstr>Minimum Staffing Requirements</vt:lpstr>
      <vt:lpstr>Minimum Staffing Requirements</vt:lpstr>
      <vt:lpstr>Minimum Staffing Requirements (4 of 5)</vt:lpstr>
      <vt:lpstr>Minimum Staffing Requirements</vt:lpstr>
      <vt:lpstr>Treatment/Transport Protocols</vt:lpstr>
      <vt:lpstr>Treatment/Transport Protocols</vt:lpstr>
      <vt:lpstr>EMS Equipment (1 of 2)</vt:lpstr>
      <vt:lpstr>EMS Equipment (2 of 2)</vt:lpstr>
      <vt:lpstr>Minimum Equipment Requirements: BLS Units (1 of 6)</vt:lpstr>
      <vt:lpstr>Minimum Equipment Requirements: BLS Units (2 of 6)</vt:lpstr>
      <vt:lpstr>Minimum Equipment Requirements: BLS Units (3 of 6)</vt:lpstr>
      <vt:lpstr>Minimum Equipment Requirements: BLS Units (4 of 6)</vt:lpstr>
      <vt:lpstr>Minimum Equipment Requirements: BLS Units (5 of 6)</vt:lpstr>
      <vt:lpstr>Minimum Equipment Requirements: BLS Units (6 of 6)</vt:lpstr>
      <vt:lpstr>Minimum Equipment Requirements: ALS Units (1 of 4)</vt:lpstr>
      <vt:lpstr>Minimum Equipment Requirements: ALS Units (2 of 4)</vt:lpstr>
      <vt:lpstr>Minimum Equipment Requirements: ALS Units (3 of 4)</vt:lpstr>
      <vt:lpstr>Minimum Equipment Requirements: ALS Units (4 of 4)</vt:lpstr>
      <vt:lpstr>Minimum Equipment Requirements: MICU Units (1 of 3)</vt:lpstr>
      <vt:lpstr>Minimum Equipment Requirements: MICU Units (2 of 3)</vt:lpstr>
      <vt:lpstr>Minimum Equipment Requirements: MICU Units (3 of 3)</vt:lpstr>
      <vt:lpstr>Minimum Equipment Requirements: BLS with ALS Capability Units</vt:lpstr>
      <vt:lpstr>Minimum Equipment Requirements: BLS with MICU Capability Units</vt:lpstr>
      <vt:lpstr>Minimum Equipment Requirements: ALS with MICU Capability Units</vt:lpstr>
      <vt:lpstr>Additional Requirements: All Levels (1 of 4)</vt:lpstr>
      <vt:lpstr>Additional Requirements: All Levels (2 of 4)</vt:lpstr>
      <vt:lpstr>Additional Requirements: All Levels (3 of 4)</vt:lpstr>
      <vt:lpstr>Additional Requirements: All Levels (4 of 4)</vt:lpstr>
      <vt:lpstr>Additional Requirements: Specialized Equipment</vt:lpstr>
      <vt:lpstr>Responsibilities of the EMS Provider</vt:lpstr>
      <vt:lpstr>Responsibilities of the EMS Provider</vt:lpstr>
      <vt:lpstr>Responsibilities of the EMS Provider</vt:lpstr>
      <vt:lpstr>Responsibilities of the EMS Provider (4 of 27)</vt:lpstr>
      <vt:lpstr>Responsibilities of the EMS Provider</vt:lpstr>
      <vt:lpstr>Responsibilities of the EMS Provider</vt:lpstr>
      <vt:lpstr>Responsibilities of the EMS Provider</vt:lpstr>
      <vt:lpstr>Responsibilities of the EMS Provider</vt:lpstr>
      <vt:lpstr>Responsibilities of the EMS Provider (9 of 27)</vt:lpstr>
      <vt:lpstr>Responsibilities of the EMS Provider</vt:lpstr>
      <vt:lpstr>Responsibilities of the EMS Provider</vt:lpstr>
      <vt:lpstr>Responsibilities of the EMS Provider</vt:lpstr>
      <vt:lpstr>Responsibilities of the EMS Provider</vt:lpstr>
      <vt:lpstr>Responsibilities of the EMS Provider</vt:lpstr>
      <vt:lpstr>Responsibilities of the EMS Provider</vt:lpstr>
      <vt:lpstr>Responsibilities of the EMS Provider</vt:lpstr>
      <vt:lpstr>Responsibilities of the EMS Provider</vt:lpstr>
      <vt:lpstr>Responsibilities of the EMS Provider (18 of 27)</vt:lpstr>
      <vt:lpstr>Responsibilities of the EMS Provider</vt:lpstr>
      <vt:lpstr>Responsibilities of the EMS Provider</vt:lpstr>
      <vt:lpstr>Responsibilities of the EMS Provider</vt:lpstr>
      <vt:lpstr>Responsibilities of the EMS Provider</vt:lpstr>
      <vt:lpstr>Responsibilities of the EMS Provider</vt:lpstr>
      <vt:lpstr>Responsibilities of the EMS Provider</vt:lpstr>
      <vt:lpstr>Responsibilities of the EMS Provider</vt:lpstr>
      <vt:lpstr>Responsibilities of the EMS Provider</vt:lpstr>
      <vt:lpstr>Responsibilities of the EMS Provider</vt:lpstr>
      <vt:lpstr>TAC 157.16 EMS Provider Disciplinary Actions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Types of Disciplinary Actions (1 of 4)</vt:lpstr>
      <vt:lpstr>Types of Disciplinary Actions</vt:lpstr>
      <vt:lpstr>Types of Disciplinary Actions</vt:lpstr>
      <vt:lpstr>Types of Disciplinary Actions</vt:lpstr>
      <vt:lpstr>Notification of Disciplinary Action</vt:lpstr>
      <vt:lpstr>Hearing Request</vt:lpstr>
      <vt:lpstr>Notification of Disposition</vt:lpstr>
      <vt:lpstr>TAC 157.33 Certification</vt:lpstr>
      <vt:lpstr>Initial Certification Requirements (1 of 3)</vt:lpstr>
      <vt:lpstr>Initial Certification Requirements</vt:lpstr>
      <vt:lpstr>Initial Certification Requirements</vt:lpstr>
      <vt:lpstr>Length of Certification</vt:lpstr>
      <vt:lpstr>Inactive Certification</vt:lpstr>
      <vt:lpstr>Time Limit for Completing Requirements (1 of 2)</vt:lpstr>
      <vt:lpstr>Time Limit for Completing Requirements (2 of 2)</vt:lpstr>
      <vt:lpstr>Reciprocity Through NR Certification</vt:lpstr>
      <vt:lpstr>Reciprocity Through NR Certification</vt:lpstr>
      <vt:lpstr>Reciprocity of Those Certified by Another State (1 of 3)</vt:lpstr>
      <vt:lpstr>Reciprocity of Those Certified by Another State (2 of 3)</vt:lpstr>
      <vt:lpstr>Reciprocity of Those Certified by Another State (3 of 3)</vt:lpstr>
      <vt:lpstr>Responsibilities of EMS Personnel</vt:lpstr>
      <vt:lpstr>Responsibilities of EMS Personnel (2 of 3)</vt:lpstr>
      <vt:lpstr>Responsibilities of EMS Personnel (3 of 3)</vt:lpstr>
      <vt:lpstr>TAC 157.34 Recertification</vt:lpstr>
      <vt:lpstr>Recertification Requirements</vt:lpstr>
      <vt:lpstr>Recertification Requirements (2 of 5)</vt:lpstr>
      <vt:lpstr>Recertification Requirements</vt:lpstr>
      <vt:lpstr>Recertification Requirements</vt:lpstr>
      <vt:lpstr>Recertification Requirements</vt:lpstr>
      <vt:lpstr>Recertification Options</vt:lpstr>
      <vt:lpstr>Recertification Options</vt:lpstr>
      <vt:lpstr>Recertification Options</vt:lpstr>
      <vt:lpstr>Recertification Options</vt:lpstr>
      <vt:lpstr>Recertification Options</vt:lpstr>
      <vt:lpstr>Recertification Options</vt:lpstr>
      <vt:lpstr>Recertification Options</vt:lpstr>
      <vt:lpstr>Recertification Options</vt:lpstr>
      <vt:lpstr>Recertification Options</vt:lpstr>
      <vt:lpstr>Recertification Options</vt:lpstr>
      <vt:lpstr>Late Recertification</vt:lpstr>
      <vt:lpstr>Late Recertification</vt:lpstr>
      <vt:lpstr>Late Recertification</vt:lpstr>
      <vt:lpstr>TAC 157.36 EMS Personnel Disciplinary Actions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Reasons for Disciplinary Action</vt:lpstr>
      <vt:lpstr>Types of Disciplinary Actions</vt:lpstr>
      <vt:lpstr>Notification of Disciplinary Action</vt:lpstr>
      <vt:lpstr>Notification of Disciplinary Action</vt:lpstr>
      <vt:lpstr>TAC 157.38 Continuing Education</vt:lpstr>
      <vt:lpstr>Local Credentialing and Authorization to Practice</vt:lpstr>
      <vt:lpstr>Content Areas per 4 Year Period</vt:lpstr>
      <vt:lpstr>Definitions (1 of 6)</vt:lpstr>
      <vt:lpstr>Definitions (2 of 6)</vt:lpstr>
      <vt:lpstr>Definitions (3 of 6)</vt:lpstr>
      <vt:lpstr>Definitions (4 of 6)</vt:lpstr>
      <vt:lpstr>Definitions (5 of 6)</vt:lpstr>
      <vt:lpstr>Definitions (6 of 6)</vt:lpstr>
      <vt:lpstr>Types of Acceptable CE (1 of 3)</vt:lpstr>
      <vt:lpstr>Types of Acceptable CE (2 of 3)</vt:lpstr>
      <vt:lpstr>Types of Acceptable CE (3 of 3)</vt:lpstr>
      <vt:lpstr>Criteria for Acceptable CE Activity</vt:lpstr>
      <vt:lpstr>Criteria for Acceptable CE Activity</vt:lpstr>
      <vt:lpstr>Criteria for Acceptable CE Activity</vt:lpstr>
      <vt:lpstr>Criteria for Acceptable CE Activity</vt:lpstr>
      <vt:lpstr>Criteria for Acceptable CE Activity</vt:lpstr>
      <vt:lpstr>Criteria for Acceptable CE Activity (Classroom Instruction)</vt:lpstr>
      <vt:lpstr>Criteria for Acceptable CE Activity (Clinical Instruction) (1 of 2)</vt:lpstr>
      <vt:lpstr>Criteria for Acceptable CE Activity (Clinical Instruction) (2 of 2)</vt:lpstr>
      <vt:lpstr>Criteria for Acceptable CE Activity (Individualized Instruction) (1 of 2)</vt:lpstr>
      <vt:lpstr>Criteria for Acceptable CE Activity (Individualized Instruction) (2 of 2)</vt:lpstr>
      <vt:lpstr>Criteria for Acceptable CE Activity (Out of State Program)</vt:lpstr>
      <vt:lpstr>Responsibilities of Certified or Licensed EMS Personnel</vt:lpstr>
      <vt:lpstr>CE Audits (1 of 4)</vt:lpstr>
      <vt:lpstr>CE Audits (2 of 4)</vt:lpstr>
      <vt:lpstr>CE Audits (3 of 4)</vt:lpstr>
      <vt:lpstr>CE Audits (4 of 4)</vt:lpstr>
      <vt:lpstr>TAC 197.3 Off-Line Medical Director</vt:lpstr>
      <vt:lpstr>Requirements to be Off-Line Medical Director (1 of 2)</vt:lpstr>
      <vt:lpstr>Requirements to be Off-Line Medical Director (2 of 2)</vt:lpstr>
      <vt:lpstr>Duties of the Off-Line Medical Director (1 of 6)</vt:lpstr>
      <vt:lpstr>Duties of the Off-Line Medical Director (2 of 6)</vt:lpstr>
      <vt:lpstr>Duties of the Off-Line Medical Director (3 of 6)</vt:lpstr>
      <vt:lpstr>Duties of the Off-Line Medical Director (4 of 6)</vt:lpstr>
      <vt:lpstr>Duties of the Off-Line Medical Director (5 of 6)</vt:lpstr>
      <vt:lpstr>Duties of the Off-Line Medical Director (6 of 6)</vt:lpstr>
      <vt:lpstr>Educational Requirements of the Off-Line Medical Director (1 of 2)</vt:lpstr>
      <vt:lpstr>Educational Requirements of the Off-Line Medical Director (2 of 2)</vt:lpstr>
      <vt:lpstr>A Physician may NOT be an Off- Line Medical Director:</vt:lpstr>
      <vt:lpstr>Waiver</vt:lpstr>
      <vt:lpstr>TAC 103 Injury Prevention and Control</vt:lpstr>
      <vt:lpstr>Purpose (1 of 4)</vt:lpstr>
      <vt:lpstr>Purpose (2 of 4)</vt:lpstr>
      <vt:lpstr>Purpose (3 of 4)</vt:lpstr>
      <vt:lpstr>Purpose (4 of 4)</vt:lpstr>
      <vt:lpstr>Investigations</vt:lpstr>
      <vt:lpstr>Confidentiality of Records (1 of 3)</vt:lpstr>
      <vt:lpstr>Confidentiality of Records (2 of 3)</vt:lpstr>
      <vt:lpstr>Confidentiality of Records (3 of 3)</vt:lpstr>
      <vt:lpstr>Reporting Requirements for EMS (1 of 3)</vt:lpstr>
      <vt:lpstr>Reporting Requirements for EMS (2 of 3)</vt:lpstr>
      <vt:lpstr>Reporting Requirements for 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EWH</dc:creator>
  <cp:lastModifiedBy>Mona Hamby</cp:lastModifiedBy>
  <cp:revision>1</cp:revision>
  <dcterms:created xsi:type="dcterms:W3CDTF">2024-12-31T20:16:41Z</dcterms:created>
  <dcterms:modified xsi:type="dcterms:W3CDTF">2024-12-31T21:46:25Z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2024-12-31T00:00:00Z</vt:filetime>
  </property>
  <property fmtid="{D5CDD505-2E9C-101B-9397-08002B2CF9AE}" pid="5" name="Producer">
    <vt:lpwstr>Microsoft® PowerPoint® 2013</vt:lpwstr>
  </property>
</Properties>
</file>